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embeddedFontLst>
    <p:embeddedFont>
      <p:font typeface="Georgia" panose="02040502050405020303" pitchFamily="18" charset="0"/>
      <p:regular r:id="rId15"/>
      <p:bold r:id="rId16"/>
      <p:italic r:id="rId17"/>
      <p:boldItalic r:id="rId18"/>
    </p:embeddedFont>
  </p:embeddedFont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2806" y="-67373"/>
            <a:ext cx="11486387" cy="664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38169" y="1506791"/>
            <a:ext cx="5915660" cy="2330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4604" marR="5080" indent="3810" algn="ctr">
              <a:lnSpc>
                <a:spcPct val="90000"/>
              </a:lnSpc>
              <a:spcBef>
                <a:spcPts val="750"/>
              </a:spcBef>
            </a:pPr>
            <a:r>
              <a:rPr dirty="0"/>
              <a:t>Presupuesto</a:t>
            </a:r>
            <a:r>
              <a:rPr spc="-25" dirty="0"/>
              <a:t> </a:t>
            </a:r>
            <a:r>
              <a:rPr spc="-50" dirty="0"/>
              <a:t>y </a:t>
            </a:r>
            <a:r>
              <a:rPr spc="-10" dirty="0"/>
              <a:t>Responsabilidad Hacendaria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99197" y="4131691"/>
            <a:ext cx="10071735" cy="8463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 dirty="0">
              <a:latin typeface="Georgia"/>
              <a:cs typeface="Georgia"/>
            </a:endParaRPr>
          </a:p>
          <a:p>
            <a:pPr marR="280035" algn="ctr">
              <a:lnSpc>
                <a:spcPct val="100000"/>
              </a:lnSpc>
              <a:spcBef>
                <a:spcPts val="1695"/>
              </a:spcBef>
            </a:pPr>
            <a:r>
              <a:rPr lang="es-MX" sz="1800" dirty="0">
                <a:latin typeface="Georgia"/>
                <a:cs typeface="Georgia"/>
              </a:rPr>
              <a:t>Septiembre</a:t>
            </a:r>
            <a:r>
              <a:rPr sz="1800" dirty="0">
                <a:latin typeface="Georgia"/>
                <a:cs typeface="Georgia"/>
              </a:rPr>
              <a:t>,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20" dirty="0">
                <a:latin typeface="Georgia"/>
                <a:cs typeface="Georgia"/>
              </a:rPr>
              <a:t>2022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4110" y="3339464"/>
            <a:ext cx="2879090" cy="70548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 algn="just">
              <a:lnSpc>
                <a:spcPct val="85400"/>
              </a:lnSpc>
              <a:spcBef>
                <a:spcPts val="330"/>
              </a:spcBef>
            </a:pPr>
            <a:r>
              <a:rPr sz="1250" b="1" dirty="0">
                <a:latin typeface="Georgia"/>
                <a:cs typeface="Georgia"/>
              </a:rPr>
              <a:t>Eficacia</a:t>
            </a:r>
            <a:r>
              <a:rPr sz="1250" dirty="0">
                <a:latin typeface="Georgia"/>
                <a:cs typeface="Georgia"/>
              </a:rPr>
              <a:t>:</a:t>
            </a:r>
            <a:r>
              <a:rPr sz="1250" spc="4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lograr</a:t>
            </a:r>
            <a:r>
              <a:rPr sz="1250" spc="5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3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3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ejercicio</a:t>
            </a:r>
            <a:r>
              <a:rPr sz="1250" spc="4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fiscal</a:t>
            </a:r>
            <a:r>
              <a:rPr sz="1250" spc="45" dirty="0">
                <a:latin typeface="Georgia"/>
                <a:cs typeface="Georgia"/>
              </a:rPr>
              <a:t> </a:t>
            </a:r>
            <a:r>
              <a:rPr sz="1250" spc="-25" dirty="0">
                <a:latin typeface="Georgia"/>
                <a:cs typeface="Georgia"/>
              </a:rPr>
              <a:t>los </a:t>
            </a:r>
            <a:r>
              <a:rPr sz="1250" dirty="0">
                <a:latin typeface="Georgia"/>
                <a:cs typeface="Georgia"/>
              </a:rPr>
              <a:t>objetivos</a:t>
            </a:r>
            <a:r>
              <a:rPr sz="1250" spc="-1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-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las</a:t>
            </a:r>
            <a:r>
              <a:rPr sz="1250" spc="-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metas</a:t>
            </a:r>
            <a:r>
              <a:rPr sz="1250" spc="-1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programadas</a:t>
            </a:r>
            <a:r>
              <a:rPr sz="1250" spc="-1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-5" dirty="0">
                <a:latin typeface="Georgia"/>
                <a:cs typeface="Georgia"/>
              </a:rPr>
              <a:t> </a:t>
            </a:r>
            <a:r>
              <a:rPr sz="1250" spc="-25" dirty="0">
                <a:latin typeface="Georgia"/>
                <a:cs typeface="Georgia"/>
              </a:rPr>
              <a:t>los </a:t>
            </a:r>
            <a:r>
              <a:rPr sz="1250" dirty="0">
                <a:latin typeface="Georgia"/>
                <a:cs typeface="Georgia"/>
              </a:rPr>
              <a:t>términos</a:t>
            </a:r>
            <a:r>
              <a:rPr sz="1250" spc="29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29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29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Ley</a:t>
            </a:r>
            <a:r>
              <a:rPr sz="1250" spc="29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295" dirty="0">
                <a:latin typeface="Georgia"/>
                <a:cs typeface="Georgia"/>
              </a:rPr>
              <a:t>   </a:t>
            </a:r>
            <a:r>
              <a:rPr sz="1250" spc="-20" dirty="0">
                <a:latin typeface="Georgia"/>
                <a:cs typeface="Georgia"/>
              </a:rPr>
              <a:t>demás </a:t>
            </a:r>
            <a:r>
              <a:rPr sz="1250" spc="-10" dirty="0">
                <a:latin typeface="Georgia"/>
                <a:cs typeface="Georgia"/>
              </a:rPr>
              <a:t>disposiciones</a:t>
            </a:r>
            <a:r>
              <a:rPr sz="1250" spc="15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aplicables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08279" y="2961639"/>
            <a:ext cx="817880" cy="1221740"/>
            <a:chOff x="208279" y="2961639"/>
            <a:chExt cx="817880" cy="1221740"/>
          </a:xfrm>
        </p:grpSpPr>
        <p:sp>
          <p:nvSpPr>
            <p:cNvPr id="4" name="object 4"/>
            <p:cNvSpPr/>
            <p:nvPr/>
          </p:nvSpPr>
          <p:spPr>
            <a:xfrm>
              <a:off x="214630" y="3099764"/>
              <a:ext cx="805180" cy="947419"/>
            </a:xfrm>
            <a:custGeom>
              <a:avLst/>
              <a:gdLst/>
              <a:ahLst/>
              <a:cxnLst/>
              <a:rect l="l" t="t" r="r" b="b"/>
              <a:pathLst>
                <a:path w="805180" h="947420">
                  <a:moveTo>
                    <a:pt x="403764" y="0"/>
                  </a:moveTo>
                  <a:lnTo>
                    <a:pt x="355030" y="2444"/>
                  </a:lnTo>
                  <a:lnTo>
                    <a:pt x="308066" y="9621"/>
                  </a:lnTo>
                  <a:lnTo>
                    <a:pt x="262737" y="21290"/>
                  </a:lnTo>
                  <a:lnTo>
                    <a:pt x="219280" y="37214"/>
                  </a:lnTo>
                  <a:lnTo>
                    <a:pt x="177825" y="57222"/>
                  </a:lnTo>
                  <a:lnTo>
                    <a:pt x="138844" y="80945"/>
                  </a:lnTo>
                  <a:lnTo>
                    <a:pt x="102448" y="108205"/>
                  </a:lnTo>
                  <a:lnTo>
                    <a:pt x="68875" y="138765"/>
                  </a:lnTo>
                  <a:lnTo>
                    <a:pt x="38362" y="172387"/>
                  </a:lnTo>
                  <a:lnTo>
                    <a:pt x="11146" y="208833"/>
                  </a:lnTo>
                  <a:lnTo>
                    <a:pt x="0" y="227203"/>
                  </a:lnTo>
                  <a:lnTo>
                    <a:pt x="0" y="719881"/>
                  </a:lnTo>
                  <a:lnTo>
                    <a:pt x="38405" y="774753"/>
                  </a:lnTo>
                  <a:lnTo>
                    <a:pt x="68933" y="808380"/>
                  </a:lnTo>
                  <a:lnTo>
                    <a:pt x="102522" y="838943"/>
                  </a:lnTo>
                  <a:lnTo>
                    <a:pt x="138935" y="866204"/>
                  </a:lnTo>
                  <a:lnTo>
                    <a:pt x="177934" y="889923"/>
                  </a:lnTo>
                  <a:lnTo>
                    <a:pt x="219280" y="909864"/>
                  </a:lnTo>
                  <a:lnTo>
                    <a:pt x="262737" y="925787"/>
                  </a:lnTo>
                  <a:lnTo>
                    <a:pt x="308066" y="937456"/>
                  </a:lnTo>
                  <a:lnTo>
                    <a:pt x="355030" y="944632"/>
                  </a:lnTo>
                  <a:lnTo>
                    <a:pt x="403391" y="947077"/>
                  </a:lnTo>
                  <a:lnTo>
                    <a:pt x="451755" y="944632"/>
                  </a:lnTo>
                  <a:lnTo>
                    <a:pt x="498721" y="937456"/>
                  </a:lnTo>
                  <a:lnTo>
                    <a:pt x="544051" y="925787"/>
                  </a:lnTo>
                  <a:lnTo>
                    <a:pt x="587507" y="909864"/>
                  </a:lnTo>
                  <a:lnTo>
                    <a:pt x="628852" y="889923"/>
                  </a:lnTo>
                  <a:lnTo>
                    <a:pt x="667849" y="866204"/>
                  </a:lnTo>
                  <a:lnTo>
                    <a:pt x="704259" y="838943"/>
                  </a:lnTo>
                  <a:lnTo>
                    <a:pt x="737845" y="808380"/>
                  </a:lnTo>
                  <a:lnTo>
                    <a:pt x="768370" y="774753"/>
                  </a:lnTo>
                  <a:lnTo>
                    <a:pt x="795595" y="738298"/>
                  </a:lnTo>
                  <a:lnTo>
                    <a:pt x="805180" y="722501"/>
                  </a:lnTo>
                  <a:lnTo>
                    <a:pt x="805180" y="674544"/>
                  </a:lnTo>
                  <a:lnTo>
                    <a:pt x="383327" y="674544"/>
                  </a:lnTo>
                  <a:lnTo>
                    <a:pt x="383327" y="369063"/>
                  </a:lnTo>
                  <a:lnTo>
                    <a:pt x="290693" y="369063"/>
                  </a:lnTo>
                  <a:lnTo>
                    <a:pt x="290693" y="311521"/>
                  </a:lnTo>
                  <a:lnTo>
                    <a:pt x="297586" y="309526"/>
                  </a:lnTo>
                  <a:lnTo>
                    <a:pt x="303857" y="307594"/>
                  </a:lnTo>
                  <a:lnTo>
                    <a:pt x="309499" y="305723"/>
                  </a:lnTo>
                  <a:lnTo>
                    <a:pt x="326262" y="299926"/>
                  </a:lnTo>
                  <a:lnTo>
                    <a:pt x="337284" y="295437"/>
                  </a:lnTo>
                  <a:lnTo>
                    <a:pt x="348318" y="290699"/>
                  </a:lnTo>
                  <a:lnTo>
                    <a:pt x="359340" y="286210"/>
                  </a:lnTo>
                  <a:lnTo>
                    <a:pt x="380618" y="275176"/>
                  </a:lnTo>
                  <a:lnTo>
                    <a:pt x="385930" y="272308"/>
                  </a:lnTo>
                  <a:lnTo>
                    <a:pt x="391185" y="269254"/>
                  </a:lnTo>
                  <a:lnTo>
                    <a:pt x="397002" y="266199"/>
                  </a:lnTo>
                  <a:lnTo>
                    <a:pt x="402718" y="262895"/>
                  </a:lnTo>
                  <a:lnTo>
                    <a:pt x="408335" y="259279"/>
                  </a:lnTo>
                  <a:lnTo>
                    <a:pt x="413958" y="255601"/>
                  </a:lnTo>
                  <a:lnTo>
                    <a:pt x="419681" y="252297"/>
                  </a:lnTo>
                  <a:lnTo>
                    <a:pt x="425522" y="249304"/>
                  </a:lnTo>
                  <a:lnTo>
                    <a:pt x="805180" y="249304"/>
                  </a:lnTo>
                  <a:lnTo>
                    <a:pt x="805180" y="224410"/>
                  </a:lnTo>
                  <a:lnTo>
                    <a:pt x="768481" y="172330"/>
                  </a:lnTo>
                  <a:lnTo>
                    <a:pt x="737962" y="138701"/>
                  </a:lnTo>
                  <a:lnTo>
                    <a:pt x="704379" y="108137"/>
                  </a:lnTo>
                  <a:lnTo>
                    <a:pt x="667970" y="80876"/>
                  </a:lnTo>
                  <a:lnTo>
                    <a:pt x="629109" y="57222"/>
                  </a:lnTo>
                  <a:lnTo>
                    <a:pt x="587788" y="37275"/>
                  </a:lnTo>
                  <a:lnTo>
                    <a:pt x="544355" y="21341"/>
                  </a:lnTo>
                  <a:lnTo>
                    <a:pt x="499048" y="9659"/>
                  </a:lnTo>
                  <a:lnTo>
                    <a:pt x="452105" y="2466"/>
                  </a:lnTo>
                  <a:lnTo>
                    <a:pt x="403764" y="0"/>
                  </a:lnTo>
                  <a:close/>
                </a:path>
                <a:path w="805180" h="947420">
                  <a:moveTo>
                    <a:pt x="805180" y="249304"/>
                  </a:moveTo>
                  <a:lnTo>
                    <a:pt x="455287" y="249304"/>
                  </a:lnTo>
                  <a:lnTo>
                    <a:pt x="455287" y="674544"/>
                  </a:lnTo>
                  <a:lnTo>
                    <a:pt x="805180" y="674544"/>
                  </a:lnTo>
                  <a:lnTo>
                    <a:pt x="805180" y="249304"/>
                  </a:lnTo>
                  <a:close/>
                </a:path>
                <a:path w="805180" h="947420">
                  <a:moveTo>
                    <a:pt x="383327" y="330535"/>
                  </a:moveTo>
                  <a:lnTo>
                    <a:pt x="350367" y="349861"/>
                  </a:lnTo>
                  <a:lnTo>
                    <a:pt x="312262" y="363347"/>
                  </a:lnTo>
                  <a:lnTo>
                    <a:pt x="290693" y="369063"/>
                  </a:lnTo>
                  <a:lnTo>
                    <a:pt x="383327" y="369063"/>
                  </a:lnTo>
                  <a:lnTo>
                    <a:pt x="383327" y="330535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4629" y="2967989"/>
              <a:ext cx="805180" cy="1209040"/>
            </a:xfrm>
            <a:custGeom>
              <a:avLst/>
              <a:gdLst/>
              <a:ahLst/>
              <a:cxnLst/>
              <a:rect l="l" t="t" r="r" b="b"/>
              <a:pathLst>
                <a:path w="805180" h="1209039">
                  <a:moveTo>
                    <a:pt x="0" y="1209040"/>
                  </a:moveTo>
                  <a:lnTo>
                    <a:pt x="805180" y="1209040"/>
                  </a:lnTo>
                  <a:lnTo>
                    <a:pt x="805180" y="0"/>
                  </a:lnTo>
                  <a:lnTo>
                    <a:pt x="0" y="0"/>
                  </a:lnTo>
                  <a:lnTo>
                    <a:pt x="0" y="12090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100065" y="3339464"/>
            <a:ext cx="2879090" cy="70548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 algn="just">
              <a:lnSpc>
                <a:spcPct val="85400"/>
              </a:lnSpc>
              <a:spcBef>
                <a:spcPts val="330"/>
              </a:spcBef>
            </a:pPr>
            <a:r>
              <a:rPr sz="1250" b="1" dirty="0">
                <a:latin typeface="Georgia"/>
                <a:cs typeface="Georgia"/>
              </a:rPr>
              <a:t>Eficiencia</a:t>
            </a:r>
            <a:r>
              <a:rPr sz="1250" dirty="0">
                <a:latin typeface="Georgia"/>
                <a:cs typeface="Georgia"/>
              </a:rPr>
              <a:t>:</a:t>
            </a:r>
            <a:r>
              <a:rPr sz="1250" spc="6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6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ejercicio</a:t>
            </a:r>
            <a:r>
              <a:rPr sz="1250" spc="6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del</a:t>
            </a:r>
            <a:r>
              <a:rPr sz="1250" spc="65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Presupuesto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29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Egresos</a:t>
            </a:r>
            <a:r>
              <a:rPr sz="1250" spc="30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3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tiempo</a:t>
            </a:r>
            <a:r>
              <a:rPr sz="1250" spc="3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31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forma,</a:t>
            </a:r>
            <a:r>
              <a:rPr sz="1250" spc="3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315" dirty="0">
                <a:latin typeface="Georgia"/>
                <a:cs typeface="Georgia"/>
              </a:rPr>
              <a:t> </a:t>
            </a:r>
            <a:r>
              <a:rPr sz="1250" spc="-25" dirty="0">
                <a:latin typeface="Georgia"/>
                <a:cs typeface="Georgia"/>
              </a:rPr>
              <a:t>los </a:t>
            </a:r>
            <a:r>
              <a:rPr sz="1250" dirty="0">
                <a:latin typeface="Georgia"/>
                <a:cs typeface="Georgia"/>
              </a:rPr>
              <a:t>términos</a:t>
            </a:r>
            <a:r>
              <a:rPr sz="1250" spc="29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29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29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Ley</a:t>
            </a:r>
            <a:r>
              <a:rPr sz="1250" spc="29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295" dirty="0">
                <a:latin typeface="Georgia"/>
                <a:cs typeface="Georgia"/>
              </a:rPr>
              <a:t>   </a:t>
            </a:r>
            <a:r>
              <a:rPr sz="1250" spc="-20" dirty="0">
                <a:latin typeface="Georgia"/>
                <a:cs typeface="Georgia"/>
              </a:rPr>
              <a:t>demás </a:t>
            </a:r>
            <a:r>
              <a:rPr sz="1250" spc="-10" dirty="0">
                <a:latin typeface="Georgia"/>
                <a:cs typeface="Georgia"/>
              </a:rPr>
              <a:t>disposiciones</a:t>
            </a:r>
            <a:r>
              <a:rPr sz="1250" spc="25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aplicables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173220" y="2961639"/>
            <a:ext cx="817880" cy="1221740"/>
            <a:chOff x="4173220" y="2961639"/>
            <a:chExt cx="817880" cy="1221740"/>
          </a:xfrm>
        </p:grpSpPr>
        <p:sp>
          <p:nvSpPr>
            <p:cNvPr id="8" name="object 8"/>
            <p:cNvSpPr/>
            <p:nvPr/>
          </p:nvSpPr>
          <p:spPr>
            <a:xfrm>
              <a:off x="4179570" y="3099764"/>
              <a:ext cx="805180" cy="947419"/>
            </a:xfrm>
            <a:custGeom>
              <a:avLst/>
              <a:gdLst/>
              <a:ahLst/>
              <a:cxnLst/>
              <a:rect l="l" t="t" r="r" b="b"/>
              <a:pathLst>
                <a:path w="805179" h="947420">
                  <a:moveTo>
                    <a:pt x="403751" y="0"/>
                  </a:moveTo>
                  <a:lnTo>
                    <a:pt x="355029" y="2444"/>
                  </a:lnTo>
                  <a:lnTo>
                    <a:pt x="308066" y="9621"/>
                  </a:lnTo>
                  <a:lnTo>
                    <a:pt x="262737" y="21290"/>
                  </a:lnTo>
                  <a:lnTo>
                    <a:pt x="219280" y="37214"/>
                  </a:lnTo>
                  <a:lnTo>
                    <a:pt x="177824" y="57223"/>
                  </a:lnTo>
                  <a:lnTo>
                    <a:pt x="138842" y="80945"/>
                  </a:lnTo>
                  <a:lnTo>
                    <a:pt x="102446" y="108206"/>
                  </a:lnTo>
                  <a:lnTo>
                    <a:pt x="68873" y="138767"/>
                  </a:lnTo>
                  <a:lnTo>
                    <a:pt x="38360" y="172389"/>
                  </a:lnTo>
                  <a:lnTo>
                    <a:pt x="11144" y="208836"/>
                  </a:lnTo>
                  <a:lnTo>
                    <a:pt x="0" y="719881"/>
                  </a:lnTo>
                  <a:lnTo>
                    <a:pt x="11175" y="738298"/>
                  </a:lnTo>
                  <a:lnTo>
                    <a:pt x="38405" y="774753"/>
                  </a:lnTo>
                  <a:lnTo>
                    <a:pt x="68933" y="808380"/>
                  </a:lnTo>
                  <a:lnTo>
                    <a:pt x="102522" y="838943"/>
                  </a:lnTo>
                  <a:lnTo>
                    <a:pt x="138935" y="866204"/>
                  </a:lnTo>
                  <a:lnTo>
                    <a:pt x="177934" y="889923"/>
                  </a:lnTo>
                  <a:lnTo>
                    <a:pt x="219280" y="909864"/>
                  </a:lnTo>
                  <a:lnTo>
                    <a:pt x="262737" y="925787"/>
                  </a:lnTo>
                  <a:lnTo>
                    <a:pt x="308066" y="937456"/>
                  </a:lnTo>
                  <a:lnTo>
                    <a:pt x="355030" y="944632"/>
                  </a:lnTo>
                  <a:lnTo>
                    <a:pt x="403390" y="947077"/>
                  </a:lnTo>
                  <a:lnTo>
                    <a:pt x="451755" y="944632"/>
                  </a:lnTo>
                  <a:lnTo>
                    <a:pt x="498721" y="937456"/>
                  </a:lnTo>
                  <a:lnTo>
                    <a:pt x="544051" y="925787"/>
                  </a:lnTo>
                  <a:lnTo>
                    <a:pt x="587507" y="909864"/>
                  </a:lnTo>
                  <a:lnTo>
                    <a:pt x="628852" y="889923"/>
                  </a:lnTo>
                  <a:lnTo>
                    <a:pt x="667849" y="866204"/>
                  </a:lnTo>
                  <a:lnTo>
                    <a:pt x="704259" y="838943"/>
                  </a:lnTo>
                  <a:lnTo>
                    <a:pt x="737845" y="808380"/>
                  </a:lnTo>
                  <a:lnTo>
                    <a:pt x="768369" y="774753"/>
                  </a:lnTo>
                  <a:lnTo>
                    <a:pt x="795595" y="738298"/>
                  </a:lnTo>
                  <a:lnTo>
                    <a:pt x="805180" y="685877"/>
                  </a:lnTo>
                  <a:lnTo>
                    <a:pt x="268176" y="685877"/>
                  </a:lnTo>
                  <a:lnTo>
                    <a:pt x="268176" y="646141"/>
                  </a:lnTo>
                  <a:lnTo>
                    <a:pt x="277267" y="597514"/>
                  </a:lnTo>
                  <a:lnTo>
                    <a:pt x="302275" y="557615"/>
                  </a:lnTo>
                  <a:lnTo>
                    <a:pt x="339301" y="523676"/>
                  </a:lnTo>
                  <a:lnTo>
                    <a:pt x="372799" y="500550"/>
                  </a:lnTo>
                  <a:lnTo>
                    <a:pt x="394860" y="486713"/>
                  </a:lnTo>
                  <a:lnTo>
                    <a:pt x="404664" y="479973"/>
                  </a:lnTo>
                  <a:lnTo>
                    <a:pt x="436240" y="452852"/>
                  </a:lnTo>
                  <a:lnTo>
                    <a:pt x="457543" y="419123"/>
                  </a:lnTo>
                  <a:lnTo>
                    <a:pt x="462946" y="382404"/>
                  </a:lnTo>
                  <a:lnTo>
                    <a:pt x="462688" y="375875"/>
                  </a:lnTo>
                  <a:lnTo>
                    <a:pt x="461911" y="369398"/>
                  </a:lnTo>
                  <a:lnTo>
                    <a:pt x="460661" y="363265"/>
                  </a:lnTo>
                  <a:lnTo>
                    <a:pt x="290506" y="363265"/>
                  </a:lnTo>
                  <a:lnTo>
                    <a:pt x="290506" y="298679"/>
                  </a:lnTo>
                  <a:lnTo>
                    <a:pt x="327000" y="274789"/>
                  </a:lnTo>
                  <a:lnTo>
                    <a:pt x="371544" y="263027"/>
                  </a:lnTo>
                  <a:lnTo>
                    <a:pt x="403004" y="261024"/>
                  </a:lnTo>
                  <a:lnTo>
                    <a:pt x="805180" y="261024"/>
                  </a:lnTo>
                  <a:lnTo>
                    <a:pt x="805180" y="224415"/>
                  </a:lnTo>
                  <a:lnTo>
                    <a:pt x="768478" y="172330"/>
                  </a:lnTo>
                  <a:lnTo>
                    <a:pt x="737958" y="138701"/>
                  </a:lnTo>
                  <a:lnTo>
                    <a:pt x="704375" y="108137"/>
                  </a:lnTo>
                  <a:lnTo>
                    <a:pt x="668079" y="80946"/>
                  </a:lnTo>
                  <a:lnTo>
                    <a:pt x="629105" y="57223"/>
                  </a:lnTo>
                  <a:lnTo>
                    <a:pt x="587782" y="37275"/>
                  </a:lnTo>
                  <a:lnTo>
                    <a:pt x="544347" y="21341"/>
                  </a:lnTo>
                  <a:lnTo>
                    <a:pt x="499039" y="9659"/>
                  </a:lnTo>
                  <a:lnTo>
                    <a:pt x="452095" y="2466"/>
                  </a:lnTo>
                  <a:lnTo>
                    <a:pt x="403751" y="0"/>
                  </a:lnTo>
                  <a:close/>
                </a:path>
                <a:path w="805179" h="947420">
                  <a:moveTo>
                    <a:pt x="805180" y="261024"/>
                  </a:moveTo>
                  <a:lnTo>
                    <a:pt x="403004" y="261024"/>
                  </a:lnTo>
                  <a:lnTo>
                    <a:pt x="415702" y="261433"/>
                  </a:lnTo>
                  <a:lnTo>
                    <a:pt x="428117" y="262801"/>
                  </a:lnTo>
                  <a:lnTo>
                    <a:pt x="473906" y="277413"/>
                  </a:lnTo>
                  <a:lnTo>
                    <a:pt x="508793" y="306456"/>
                  </a:lnTo>
                  <a:lnTo>
                    <a:pt x="528089" y="349573"/>
                  </a:lnTo>
                  <a:lnTo>
                    <a:pt x="530385" y="374424"/>
                  </a:lnTo>
                  <a:lnTo>
                    <a:pt x="530164" y="385722"/>
                  </a:lnTo>
                  <a:lnTo>
                    <a:pt x="522148" y="429283"/>
                  </a:lnTo>
                  <a:lnTo>
                    <a:pt x="501378" y="467327"/>
                  </a:lnTo>
                  <a:lnTo>
                    <a:pt x="466327" y="502242"/>
                  </a:lnTo>
                  <a:lnTo>
                    <a:pt x="431063" y="527317"/>
                  </a:lnTo>
                  <a:lnTo>
                    <a:pt x="420211" y="534232"/>
                  </a:lnTo>
                  <a:lnTo>
                    <a:pt x="409978" y="540883"/>
                  </a:lnTo>
                  <a:lnTo>
                    <a:pt x="376104" y="564706"/>
                  </a:lnTo>
                  <a:lnTo>
                    <a:pt x="347206" y="594944"/>
                  </a:lnTo>
                  <a:lnTo>
                    <a:pt x="337184" y="629583"/>
                  </a:lnTo>
                  <a:lnTo>
                    <a:pt x="538543" y="629583"/>
                  </a:lnTo>
                  <a:lnTo>
                    <a:pt x="538605" y="685877"/>
                  </a:lnTo>
                  <a:lnTo>
                    <a:pt x="805180" y="685877"/>
                  </a:lnTo>
                  <a:lnTo>
                    <a:pt x="805180" y="261024"/>
                  </a:lnTo>
                  <a:close/>
                </a:path>
                <a:path w="805179" h="947420">
                  <a:moveTo>
                    <a:pt x="396777" y="314451"/>
                  </a:moveTo>
                  <a:lnTo>
                    <a:pt x="353937" y="321886"/>
                  </a:lnTo>
                  <a:lnTo>
                    <a:pt x="314201" y="343619"/>
                  </a:lnTo>
                  <a:lnTo>
                    <a:pt x="290506" y="363265"/>
                  </a:lnTo>
                  <a:lnTo>
                    <a:pt x="460661" y="363265"/>
                  </a:lnTo>
                  <a:lnTo>
                    <a:pt x="437096" y="326359"/>
                  </a:lnTo>
                  <a:lnTo>
                    <a:pt x="396777" y="314451"/>
                  </a:lnTo>
                  <a:close/>
                </a:path>
              </a:pathLst>
            </a:custGeom>
            <a:solidFill>
              <a:srgbClr val="C0D6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79570" y="2967989"/>
              <a:ext cx="805180" cy="1209040"/>
            </a:xfrm>
            <a:custGeom>
              <a:avLst/>
              <a:gdLst/>
              <a:ahLst/>
              <a:cxnLst/>
              <a:rect l="l" t="t" r="r" b="b"/>
              <a:pathLst>
                <a:path w="805179" h="1209039">
                  <a:moveTo>
                    <a:pt x="0" y="1209040"/>
                  </a:moveTo>
                  <a:lnTo>
                    <a:pt x="805179" y="1209040"/>
                  </a:lnTo>
                  <a:lnTo>
                    <a:pt x="805179" y="0"/>
                  </a:lnTo>
                  <a:lnTo>
                    <a:pt x="0" y="0"/>
                  </a:lnTo>
                  <a:lnTo>
                    <a:pt x="0" y="12090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065894" y="3420745"/>
            <a:ext cx="2879090" cy="5429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algn="just">
              <a:lnSpc>
                <a:spcPts val="1280"/>
              </a:lnSpc>
              <a:spcBef>
                <a:spcPts val="335"/>
              </a:spcBef>
            </a:pPr>
            <a:r>
              <a:rPr sz="1250" b="1" dirty="0">
                <a:latin typeface="Georgia"/>
                <a:cs typeface="Georgia"/>
              </a:rPr>
              <a:t>Economía</a:t>
            </a:r>
            <a:r>
              <a:rPr sz="1250" dirty="0">
                <a:latin typeface="Georgia"/>
                <a:cs typeface="Georgia"/>
              </a:rPr>
              <a:t>: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mide</a:t>
            </a:r>
            <a:r>
              <a:rPr sz="1250" spc="14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capacidad</a:t>
            </a:r>
            <a:r>
              <a:rPr sz="1250" spc="140" dirty="0">
                <a:latin typeface="Georgia"/>
                <a:cs typeface="Georgia"/>
              </a:rPr>
              <a:t>  </a:t>
            </a:r>
            <a:r>
              <a:rPr sz="1250" spc="-20" dirty="0">
                <a:latin typeface="Georgia"/>
                <a:cs typeface="Georgia"/>
              </a:rPr>
              <a:t>para </a:t>
            </a:r>
            <a:r>
              <a:rPr sz="1250" dirty="0">
                <a:latin typeface="Georgia"/>
                <a:cs typeface="Georgia"/>
              </a:rPr>
              <a:t>generar</a:t>
            </a:r>
            <a:r>
              <a:rPr sz="1250" spc="19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17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movilizar</a:t>
            </a:r>
            <a:r>
              <a:rPr sz="1250" spc="18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adecuadamente</a:t>
            </a:r>
            <a:r>
              <a:rPr sz="1250" spc="170" dirty="0">
                <a:latin typeface="Georgia"/>
                <a:cs typeface="Georgia"/>
              </a:rPr>
              <a:t> </a:t>
            </a:r>
            <a:r>
              <a:rPr sz="1250" spc="-25" dirty="0">
                <a:latin typeface="Georgia"/>
                <a:cs typeface="Georgia"/>
              </a:rPr>
              <a:t>los </a:t>
            </a:r>
            <a:r>
              <a:rPr sz="1250" dirty="0">
                <a:latin typeface="Georgia"/>
                <a:cs typeface="Georgia"/>
              </a:rPr>
              <a:t>recursos</a:t>
            </a:r>
            <a:r>
              <a:rPr sz="1250" spc="-10" dirty="0">
                <a:latin typeface="Georgia"/>
                <a:cs typeface="Georgia"/>
              </a:rPr>
              <a:t> financieros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138159" y="2961639"/>
            <a:ext cx="817880" cy="1221740"/>
            <a:chOff x="8138159" y="2961639"/>
            <a:chExt cx="817880" cy="1221740"/>
          </a:xfrm>
        </p:grpSpPr>
        <p:sp>
          <p:nvSpPr>
            <p:cNvPr id="12" name="object 12"/>
            <p:cNvSpPr/>
            <p:nvPr/>
          </p:nvSpPr>
          <p:spPr>
            <a:xfrm>
              <a:off x="8144510" y="3099764"/>
              <a:ext cx="805180" cy="947419"/>
            </a:xfrm>
            <a:custGeom>
              <a:avLst/>
              <a:gdLst/>
              <a:ahLst/>
              <a:cxnLst/>
              <a:rect l="l" t="t" r="r" b="b"/>
              <a:pathLst>
                <a:path w="805179" h="947420">
                  <a:moveTo>
                    <a:pt x="403763" y="0"/>
                  </a:moveTo>
                  <a:lnTo>
                    <a:pt x="355028" y="2444"/>
                  </a:lnTo>
                  <a:lnTo>
                    <a:pt x="308063" y="9621"/>
                  </a:lnTo>
                  <a:lnTo>
                    <a:pt x="262732" y="21290"/>
                  </a:lnTo>
                  <a:lnTo>
                    <a:pt x="219274" y="37214"/>
                  </a:lnTo>
                  <a:lnTo>
                    <a:pt x="177815" y="57223"/>
                  </a:lnTo>
                  <a:lnTo>
                    <a:pt x="138832" y="80946"/>
                  </a:lnTo>
                  <a:lnTo>
                    <a:pt x="102434" y="108207"/>
                  </a:lnTo>
                  <a:lnTo>
                    <a:pt x="68859" y="138768"/>
                  </a:lnTo>
                  <a:lnTo>
                    <a:pt x="38344" y="172392"/>
                  </a:lnTo>
                  <a:lnTo>
                    <a:pt x="11126" y="208839"/>
                  </a:lnTo>
                  <a:lnTo>
                    <a:pt x="0" y="719941"/>
                  </a:lnTo>
                  <a:lnTo>
                    <a:pt x="11161" y="738330"/>
                  </a:lnTo>
                  <a:lnTo>
                    <a:pt x="38392" y="774785"/>
                  </a:lnTo>
                  <a:lnTo>
                    <a:pt x="68922" y="808412"/>
                  </a:lnTo>
                  <a:lnTo>
                    <a:pt x="102513" y="838975"/>
                  </a:lnTo>
                  <a:lnTo>
                    <a:pt x="138927" y="866234"/>
                  </a:lnTo>
                  <a:lnTo>
                    <a:pt x="177928" y="889953"/>
                  </a:lnTo>
                  <a:lnTo>
                    <a:pt x="219276" y="909893"/>
                  </a:lnTo>
                  <a:lnTo>
                    <a:pt x="262736" y="925816"/>
                  </a:lnTo>
                  <a:lnTo>
                    <a:pt x="308069" y="937483"/>
                  </a:lnTo>
                  <a:lnTo>
                    <a:pt x="355050" y="944658"/>
                  </a:lnTo>
                  <a:lnTo>
                    <a:pt x="403365" y="947102"/>
                  </a:lnTo>
                  <a:lnTo>
                    <a:pt x="451739" y="944656"/>
                  </a:lnTo>
                  <a:lnTo>
                    <a:pt x="498704" y="937479"/>
                  </a:lnTo>
                  <a:lnTo>
                    <a:pt x="544033" y="925809"/>
                  </a:lnTo>
                  <a:lnTo>
                    <a:pt x="587489" y="909884"/>
                  </a:lnTo>
                  <a:lnTo>
                    <a:pt x="628835" y="889942"/>
                  </a:lnTo>
                  <a:lnTo>
                    <a:pt x="667833" y="866221"/>
                  </a:lnTo>
                  <a:lnTo>
                    <a:pt x="704245" y="838960"/>
                  </a:lnTo>
                  <a:lnTo>
                    <a:pt x="737834" y="808395"/>
                  </a:lnTo>
                  <a:lnTo>
                    <a:pt x="768361" y="774766"/>
                  </a:lnTo>
                  <a:lnTo>
                    <a:pt x="795589" y="738310"/>
                  </a:lnTo>
                  <a:lnTo>
                    <a:pt x="805180" y="722506"/>
                  </a:lnTo>
                  <a:lnTo>
                    <a:pt x="805180" y="688383"/>
                  </a:lnTo>
                  <a:lnTo>
                    <a:pt x="379005" y="688383"/>
                  </a:lnTo>
                  <a:lnTo>
                    <a:pt x="363104" y="688074"/>
                  </a:lnTo>
                  <a:lnTo>
                    <a:pt x="315738" y="682785"/>
                  </a:lnTo>
                  <a:lnTo>
                    <a:pt x="277674" y="671742"/>
                  </a:lnTo>
                  <a:lnTo>
                    <a:pt x="265709" y="602227"/>
                  </a:lnTo>
                  <a:lnTo>
                    <a:pt x="461331" y="602227"/>
                  </a:lnTo>
                  <a:lnTo>
                    <a:pt x="461949" y="601404"/>
                  </a:lnTo>
                  <a:lnTo>
                    <a:pt x="466028" y="593592"/>
                  </a:lnTo>
                  <a:lnTo>
                    <a:pt x="468892" y="585307"/>
                  </a:lnTo>
                  <a:lnTo>
                    <a:pt x="470496" y="576688"/>
                  </a:lnTo>
                  <a:lnTo>
                    <a:pt x="470792" y="567877"/>
                  </a:lnTo>
                  <a:lnTo>
                    <a:pt x="470458" y="558860"/>
                  </a:lnTo>
                  <a:lnTo>
                    <a:pt x="452048" y="520202"/>
                  </a:lnTo>
                  <a:lnTo>
                    <a:pt x="412487" y="499220"/>
                  </a:lnTo>
                  <a:lnTo>
                    <a:pt x="369927" y="493145"/>
                  </a:lnTo>
                  <a:lnTo>
                    <a:pt x="320308" y="492942"/>
                  </a:lnTo>
                  <a:lnTo>
                    <a:pt x="320308" y="439945"/>
                  </a:lnTo>
                  <a:lnTo>
                    <a:pt x="366638" y="439782"/>
                  </a:lnTo>
                  <a:lnTo>
                    <a:pt x="404361" y="434269"/>
                  </a:lnTo>
                  <a:lnTo>
                    <a:pt x="438707" y="414401"/>
                  </a:lnTo>
                  <a:lnTo>
                    <a:pt x="454438" y="378340"/>
                  </a:lnTo>
                  <a:lnTo>
                    <a:pt x="454726" y="369998"/>
                  </a:lnTo>
                  <a:lnTo>
                    <a:pt x="454505" y="362406"/>
                  </a:lnTo>
                  <a:lnTo>
                    <a:pt x="453286" y="354942"/>
                  </a:lnTo>
                  <a:lnTo>
                    <a:pt x="451074" y="347713"/>
                  </a:lnTo>
                  <a:lnTo>
                    <a:pt x="448165" y="341445"/>
                  </a:lnTo>
                  <a:lnTo>
                    <a:pt x="283444" y="341445"/>
                  </a:lnTo>
                  <a:lnTo>
                    <a:pt x="283444" y="282657"/>
                  </a:lnTo>
                  <a:lnTo>
                    <a:pt x="319855" y="267885"/>
                  </a:lnTo>
                  <a:lnTo>
                    <a:pt x="360830" y="260082"/>
                  </a:lnTo>
                  <a:lnTo>
                    <a:pt x="389416" y="258655"/>
                  </a:lnTo>
                  <a:lnTo>
                    <a:pt x="805180" y="258655"/>
                  </a:lnTo>
                  <a:lnTo>
                    <a:pt x="805180" y="224419"/>
                  </a:lnTo>
                  <a:lnTo>
                    <a:pt x="768476" y="172330"/>
                  </a:lnTo>
                  <a:lnTo>
                    <a:pt x="737957" y="138701"/>
                  </a:lnTo>
                  <a:lnTo>
                    <a:pt x="704375" y="108137"/>
                  </a:lnTo>
                  <a:lnTo>
                    <a:pt x="668081" y="80946"/>
                  </a:lnTo>
                  <a:lnTo>
                    <a:pt x="629108" y="57223"/>
                  </a:lnTo>
                  <a:lnTo>
                    <a:pt x="587787" y="37276"/>
                  </a:lnTo>
                  <a:lnTo>
                    <a:pt x="544354" y="21342"/>
                  </a:lnTo>
                  <a:lnTo>
                    <a:pt x="499047" y="9659"/>
                  </a:lnTo>
                  <a:lnTo>
                    <a:pt x="452104" y="2466"/>
                  </a:lnTo>
                  <a:lnTo>
                    <a:pt x="403763" y="0"/>
                  </a:lnTo>
                  <a:close/>
                </a:path>
                <a:path w="805179" h="947420">
                  <a:moveTo>
                    <a:pt x="805180" y="258655"/>
                  </a:moveTo>
                  <a:lnTo>
                    <a:pt x="389416" y="258655"/>
                  </a:lnTo>
                  <a:lnTo>
                    <a:pt x="402208" y="259029"/>
                  </a:lnTo>
                  <a:lnTo>
                    <a:pt x="414946" y="260152"/>
                  </a:lnTo>
                  <a:lnTo>
                    <a:pt x="462657" y="271997"/>
                  </a:lnTo>
                  <a:lnTo>
                    <a:pt x="500674" y="297058"/>
                  </a:lnTo>
                  <a:lnTo>
                    <a:pt x="522850" y="336341"/>
                  </a:lnTo>
                  <a:lnTo>
                    <a:pt x="525465" y="359649"/>
                  </a:lnTo>
                  <a:lnTo>
                    <a:pt x="524428" y="378113"/>
                  </a:lnTo>
                  <a:lnTo>
                    <a:pt x="501678" y="427602"/>
                  </a:lnTo>
                  <a:lnTo>
                    <a:pt x="454811" y="458507"/>
                  </a:lnTo>
                  <a:lnTo>
                    <a:pt x="436543" y="463579"/>
                  </a:lnTo>
                  <a:lnTo>
                    <a:pt x="446614" y="464993"/>
                  </a:lnTo>
                  <a:lnTo>
                    <a:pt x="484900" y="477707"/>
                  </a:lnTo>
                  <a:lnTo>
                    <a:pt x="516465" y="501241"/>
                  </a:lnTo>
                  <a:lnTo>
                    <a:pt x="536751" y="534345"/>
                  </a:lnTo>
                  <a:lnTo>
                    <a:pt x="541593" y="563812"/>
                  </a:lnTo>
                  <a:lnTo>
                    <a:pt x="540969" y="577810"/>
                  </a:lnTo>
                  <a:lnTo>
                    <a:pt x="528517" y="617588"/>
                  </a:lnTo>
                  <a:lnTo>
                    <a:pt x="503595" y="648325"/>
                  </a:lnTo>
                  <a:lnTo>
                    <a:pt x="468262" y="670675"/>
                  </a:lnTo>
                  <a:lnTo>
                    <a:pt x="425938" y="683884"/>
                  </a:lnTo>
                  <a:lnTo>
                    <a:pt x="379005" y="688383"/>
                  </a:lnTo>
                  <a:lnTo>
                    <a:pt x="805180" y="688383"/>
                  </a:lnTo>
                  <a:lnTo>
                    <a:pt x="805180" y="258655"/>
                  </a:lnTo>
                  <a:close/>
                </a:path>
                <a:path w="805179" h="947420">
                  <a:moveTo>
                    <a:pt x="461331" y="602227"/>
                  </a:moveTo>
                  <a:lnTo>
                    <a:pt x="265709" y="602227"/>
                  </a:lnTo>
                  <a:lnTo>
                    <a:pt x="278524" y="610358"/>
                  </a:lnTo>
                  <a:lnTo>
                    <a:pt x="291983" y="617303"/>
                  </a:lnTo>
                  <a:lnTo>
                    <a:pt x="335421" y="631053"/>
                  </a:lnTo>
                  <a:lnTo>
                    <a:pt x="381072" y="635767"/>
                  </a:lnTo>
                  <a:lnTo>
                    <a:pt x="388458" y="635546"/>
                  </a:lnTo>
                  <a:lnTo>
                    <a:pt x="432671" y="625869"/>
                  </a:lnTo>
                  <a:lnTo>
                    <a:pt x="461331" y="602227"/>
                  </a:lnTo>
                  <a:close/>
                </a:path>
                <a:path w="805179" h="947420">
                  <a:moveTo>
                    <a:pt x="383525" y="311584"/>
                  </a:moveTo>
                  <a:lnTo>
                    <a:pt x="344850" y="315897"/>
                  </a:lnTo>
                  <a:lnTo>
                    <a:pt x="306924" y="328244"/>
                  </a:lnTo>
                  <a:lnTo>
                    <a:pt x="283444" y="341445"/>
                  </a:lnTo>
                  <a:lnTo>
                    <a:pt x="448165" y="341445"/>
                  </a:lnTo>
                  <a:lnTo>
                    <a:pt x="415620" y="315698"/>
                  </a:lnTo>
                  <a:lnTo>
                    <a:pt x="383525" y="311584"/>
                  </a:lnTo>
                  <a:close/>
                </a:path>
              </a:pathLst>
            </a:custGeom>
            <a:solidFill>
              <a:srgbClr val="C0E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44509" y="2967989"/>
              <a:ext cx="805180" cy="1209040"/>
            </a:xfrm>
            <a:custGeom>
              <a:avLst/>
              <a:gdLst/>
              <a:ahLst/>
              <a:cxnLst/>
              <a:rect l="l" t="t" r="r" b="b"/>
              <a:pathLst>
                <a:path w="805179" h="1209039">
                  <a:moveTo>
                    <a:pt x="0" y="1209040"/>
                  </a:moveTo>
                  <a:lnTo>
                    <a:pt x="805179" y="1209040"/>
                  </a:lnTo>
                  <a:lnTo>
                    <a:pt x="805179" y="0"/>
                  </a:lnTo>
                  <a:lnTo>
                    <a:pt x="0" y="0"/>
                  </a:lnTo>
                  <a:lnTo>
                    <a:pt x="0" y="12090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189989" y="4544314"/>
            <a:ext cx="2880995" cy="119316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algn="just">
              <a:lnSpc>
                <a:spcPct val="85400"/>
              </a:lnSpc>
              <a:spcBef>
                <a:spcPts val="325"/>
              </a:spcBef>
            </a:pPr>
            <a:r>
              <a:rPr sz="1250" b="1" dirty="0">
                <a:latin typeface="Georgia"/>
                <a:cs typeface="Georgia"/>
              </a:rPr>
              <a:t>Honradez</a:t>
            </a:r>
            <a:r>
              <a:rPr sz="1250" dirty="0">
                <a:latin typeface="Georgia"/>
                <a:cs typeface="Georgia"/>
              </a:rPr>
              <a:t>:</a:t>
            </a:r>
            <a:r>
              <a:rPr sz="1250" spc="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principio</a:t>
            </a:r>
            <a:r>
              <a:rPr sz="1250" spc="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material</a:t>
            </a:r>
            <a:r>
              <a:rPr sz="1250" spc="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del</a:t>
            </a:r>
            <a:r>
              <a:rPr sz="1250" spc="5" dirty="0">
                <a:latin typeface="Georgia"/>
                <a:cs typeface="Georgia"/>
              </a:rPr>
              <a:t> </a:t>
            </a:r>
            <a:r>
              <a:rPr sz="1250" spc="-20" dirty="0">
                <a:latin typeface="Georgia"/>
                <a:cs typeface="Georgia"/>
              </a:rPr>
              <a:t>gasto </a:t>
            </a:r>
            <a:r>
              <a:rPr sz="1250" dirty="0">
                <a:latin typeface="Georgia"/>
                <a:cs typeface="Georgia"/>
              </a:rPr>
              <a:t>público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que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implica</a:t>
            </a:r>
            <a:r>
              <a:rPr sz="1250" spc="15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que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spc="-10" dirty="0">
                <a:latin typeface="Georgia"/>
                <a:cs typeface="Georgia"/>
              </a:rPr>
              <a:t>servidor </a:t>
            </a:r>
            <a:r>
              <a:rPr sz="1250" dirty="0">
                <a:latin typeface="Georgia"/>
                <a:cs typeface="Georgia"/>
              </a:rPr>
              <a:t>público</a:t>
            </a:r>
            <a:r>
              <a:rPr sz="1250" spc="43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que</a:t>
            </a:r>
            <a:r>
              <a:rPr sz="1250" spc="43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dispone</a:t>
            </a:r>
            <a:r>
              <a:rPr sz="1250" spc="43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425" dirty="0">
                <a:latin typeface="Georgia"/>
                <a:cs typeface="Georgia"/>
              </a:rPr>
              <a:t>  </a:t>
            </a:r>
            <a:r>
              <a:rPr sz="1250" spc="-10" dirty="0">
                <a:latin typeface="Georgia"/>
                <a:cs typeface="Georgia"/>
              </a:rPr>
              <a:t>recursos </a:t>
            </a:r>
            <a:r>
              <a:rPr sz="1250" dirty="0">
                <a:latin typeface="Georgia"/>
                <a:cs typeface="Georgia"/>
              </a:rPr>
              <a:t>públicos</a:t>
            </a:r>
            <a:r>
              <a:rPr sz="1250" spc="16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debe</a:t>
            </a:r>
            <a:r>
              <a:rPr sz="1250" spc="16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actuar</a:t>
            </a:r>
            <a:r>
              <a:rPr sz="1250" spc="17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con</a:t>
            </a:r>
            <a:r>
              <a:rPr sz="1250" spc="16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rectitud</a:t>
            </a:r>
            <a:r>
              <a:rPr sz="1250" spc="170" dirty="0">
                <a:latin typeface="Georgia"/>
                <a:cs typeface="Georgia"/>
              </a:rPr>
              <a:t>  </a:t>
            </a:r>
            <a:r>
              <a:rPr sz="1250" spc="-50" dirty="0">
                <a:latin typeface="Georgia"/>
                <a:cs typeface="Georgia"/>
              </a:rPr>
              <a:t>e </a:t>
            </a:r>
            <a:r>
              <a:rPr sz="1250" dirty="0">
                <a:latin typeface="Georgia"/>
                <a:cs typeface="Georgia"/>
              </a:rPr>
              <a:t>integridad</a:t>
            </a:r>
            <a:r>
              <a:rPr sz="1250" spc="459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</a:t>
            </a:r>
            <a:r>
              <a:rPr sz="1250" spc="47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efecto</a:t>
            </a:r>
            <a:r>
              <a:rPr sz="1250" spc="46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4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no</a:t>
            </a:r>
            <a:r>
              <a:rPr sz="1250" spc="46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distraer</a:t>
            </a:r>
            <a:r>
              <a:rPr sz="1250" spc="465" dirty="0">
                <a:latin typeface="Georgia"/>
                <a:cs typeface="Georgia"/>
              </a:rPr>
              <a:t> </a:t>
            </a:r>
            <a:r>
              <a:rPr sz="1250" spc="-25" dirty="0">
                <a:latin typeface="Georgia"/>
                <a:cs typeface="Georgia"/>
              </a:rPr>
              <a:t>el </a:t>
            </a:r>
            <a:r>
              <a:rPr sz="1250" dirty="0">
                <a:latin typeface="Georgia"/>
                <a:cs typeface="Georgia"/>
              </a:rPr>
              <a:t>destino</a:t>
            </a:r>
            <a:r>
              <a:rPr sz="1250" spc="434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43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esos</a:t>
            </a:r>
            <a:r>
              <a:rPr sz="1250" spc="434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recursos</a:t>
            </a:r>
            <a:r>
              <a:rPr sz="1250" spc="434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o</a:t>
            </a:r>
            <a:r>
              <a:rPr sz="1250" spc="44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utilizarlos </a:t>
            </a:r>
            <a:r>
              <a:rPr sz="1250" dirty="0">
                <a:latin typeface="Georgia"/>
                <a:cs typeface="Georgia"/>
              </a:rPr>
              <a:t>para</a:t>
            </a:r>
            <a:r>
              <a:rPr sz="1250" spc="-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un</a:t>
            </a:r>
            <a:r>
              <a:rPr sz="1250" spc="-2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fin</a:t>
            </a:r>
            <a:r>
              <a:rPr sz="1250" spc="-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distinto</a:t>
            </a:r>
            <a:r>
              <a:rPr sz="1250" spc="-4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del</a:t>
            </a:r>
            <a:r>
              <a:rPr sz="1250" spc="-2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programado.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64159" y="4409440"/>
            <a:ext cx="817880" cy="1221740"/>
            <a:chOff x="264159" y="4409440"/>
            <a:chExt cx="817880" cy="122174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5886" y="4889384"/>
              <a:ext cx="124055" cy="18129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70510" y="4547564"/>
              <a:ext cx="805180" cy="947419"/>
            </a:xfrm>
            <a:custGeom>
              <a:avLst/>
              <a:gdLst/>
              <a:ahLst/>
              <a:cxnLst/>
              <a:rect l="l" t="t" r="r" b="b"/>
              <a:pathLst>
                <a:path w="805180" h="947420">
                  <a:moveTo>
                    <a:pt x="403801" y="0"/>
                  </a:moveTo>
                  <a:lnTo>
                    <a:pt x="355029" y="2444"/>
                  </a:lnTo>
                  <a:lnTo>
                    <a:pt x="308064" y="9621"/>
                  </a:lnTo>
                  <a:lnTo>
                    <a:pt x="262733" y="21290"/>
                  </a:lnTo>
                  <a:lnTo>
                    <a:pt x="219275" y="37214"/>
                  </a:lnTo>
                  <a:lnTo>
                    <a:pt x="177927" y="57156"/>
                  </a:lnTo>
                  <a:lnTo>
                    <a:pt x="138926" y="80876"/>
                  </a:lnTo>
                  <a:lnTo>
                    <a:pt x="102512" y="108137"/>
                  </a:lnTo>
                  <a:lnTo>
                    <a:pt x="68834" y="138796"/>
                  </a:lnTo>
                  <a:lnTo>
                    <a:pt x="38320" y="172424"/>
                  </a:lnTo>
                  <a:lnTo>
                    <a:pt x="11105" y="208876"/>
                  </a:lnTo>
                  <a:lnTo>
                    <a:pt x="0" y="719940"/>
                  </a:lnTo>
                  <a:lnTo>
                    <a:pt x="11161" y="738330"/>
                  </a:lnTo>
                  <a:lnTo>
                    <a:pt x="38392" y="774785"/>
                  </a:lnTo>
                  <a:lnTo>
                    <a:pt x="68922" y="808412"/>
                  </a:lnTo>
                  <a:lnTo>
                    <a:pt x="102513" y="838975"/>
                  </a:lnTo>
                  <a:lnTo>
                    <a:pt x="138928" y="866235"/>
                  </a:lnTo>
                  <a:lnTo>
                    <a:pt x="177928" y="889953"/>
                  </a:lnTo>
                  <a:lnTo>
                    <a:pt x="219277" y="909893"/>
                  </a:lnTo>
                  <a:lnTo>
                    <a:pt x="262736" y="925816"/>
                  </a:lnTo>
                  <a:lnTo>
                    <a:pt x="308070" y="937483"/>
                  </a:lnTo>
                  <a:lnTo>
                    <a:pt x="355050" y="944658"/>
                  </a:lnTo>
                  <a:lnTo>
                    <a:pt x="403366" y="947102"/>
                  </a:lnTo>
                  <a:lnTo>
                    <a:pt x="451739" y="944656"/>
                  </a:lnTo>
                  <a:lnTo>
                    <a:pt x="498704" y="937479"/>
                  </a:lnTo>
                  <a:lnTo>
                    <a:pt x="544033" y="925809"/>
                  </a:lnTo>
                  <a:lnTo>
                    <a:pt x="587490" y="909884"/>
                  </a:lnTo>
                  <a:lnTo>
                    <a:pt x="628835" y="889942"/>
                  </a:lnTo>
                  <a:lnTo>
                    <a:pt x="667833" y="866221"/>
                  </a:lnTo>
                  <a:lnTo>
                    <a:pt x="704245" y="838960"/>
                  </a:lnTo>
                  <a:lnTo>
                    <a:pt x="737834" y="808395"/>
                  </a:lnTo>
                  <a:lnTo>
                    <a:pt x="768361" y="774766"/>
                  </a:lnTo>
                  <a:lnTo>
                    <a:pt x="795590" y="738310"/>
                  </a:lnTo>
                  <a:lnTo>
                    <a:pt x="805180" y="722507"/>
                  </a:lnTo>
                  <a:lnTo>
                    <a:pt x="805180" y="672199"/>
                  </a:lnTo>
                  <a:lnTo>
                    <a:pt x="419431" y="672199"/>
                  </a:lnTo>
                  <a:lnTo>
                    <a:pt x="419431" y="583188"/>
                  </a:lnTo>
                  <a:lnTo>
                    <a:pt x="224661" y="583188"/>
                  </a:lnTo>
                  <a:lnTo>
                    <a:pt x="224661" y="526482"/>
                  </a:lnTo>
                  <a:lnTo>
                    <a:pt x="239057" y="510541"/>
                  </a:lnTo>
                  <a:lnTo>
                    <a:pt x="253299" y="494187"/>
                  </a:lnTo>
                  <a:lnTo>
                    <a:pt x="281315" y="460237"/>
                  </a:lnTo>
                  <a:lnTo>
                    <a:pt x="308198" y="425205"/>
                  </a:lnTo>
                  <a:lnTo>
                    <a:pt x="333423" y="389635"/>
                  </a:lnTo>
                  <a:lnTo>
                    <a:pt x="356947" y="353945"/>
                  </a:lnTo>
                  <a:lnTo>
                    <a:pt x="378719" y="318441"/>
                  </a:lnTo>
                  <a:lnTo>
                    <a:pt x="398418" y="283623"/>
                  </a:lnTo>
                  <a:lnTo>
                    <a:pt x="415708" y="249928"/>
                  </a:lnTo>
                  <a:lnTo>
                    <a:pt x="805180" y="249928"/>
                  </a:lnTo>
                  <a:lnTo>
                    <a:pt x="795669" y="208785"/>
                  </a:lnTo>
                  <a:lnTo>
                    <a:pt x="768451" y="172330"/>
                  </a:lnTo>
                  <a:lnTo>
                    <a:pt x="738036" y="138796"/>
                  </a:lnTo>
                  <a:lnTo>
                    <a:pt x="704476" y="108231"/>
                  </a:lnTo>
                  <a:lnTo>
                    <a:pt x="668091" y="80965"/>
                  </a:lnTo>
                  <a:lnTo>
                    <a:pt x="629121" y="57237"/>
                  </a:lnTo>
                  <a:lnTo>
                    <a:pt x="587803" y="37285"/>
                  </a:lnTo>
                  <a:lnTo>
                    <a:pt x="544375" y="21347"/>
                  </a:lnTo>
                  <a:lnTo>
                    <a:pt x="499073" y="9662"/>
                  </a:lnTo>
                  <a:lnTo>
                    <a:pt x="452136" y="2466"/>
                  </a:lnTo>
                  <a:lnTo>
                    <a:pt x="403801" y="0"/>
                  </a:lnTo>
                  <a:close/>
                </a:path>
                <a:path w="805180" h="947420">
                  <a:moveTo>
                    <a:pt x="805180" y="249928"/>
                  </a:moveTo>
                  <a:lnTo>
                    <a:pt x="490968" y="249928"/>
                  </a:lnTo>
                  <a:lnTo>
                    <a:pt x="490968" y="523165"/>
                  </a:lnTo>
                  <a:lnTo>
                    <a:pt x="547634" y="523165"/>
                  </a:lnTo>
                  <a:lnTo>
                    <a:pt x="547634" y="583188"/>
                  </a:lnTo>
                  <a:lnTo>
                    <a:pt x="490968" y="583188"/>
                  </a:lnTo>
                  <a:lnTo>
                    <a:pt x="490968" y="672199"/>
                  </a:lnTo>
                  <a:lnTo>
                    <a:pt x="805180" y="672199"/>
                  </a:lnTo>
                  <a:lnTo>
                    <a:pt x="805180" y="249928"/>
                  </a:lnTo>
                  <a:close/>
                </a:path>
              </a:pathLst>
            </a:custGeom>
            <a:solidFill>
              <a:srgbClr val="C0D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0509" y="4415790"/>
              <a:ext cx="805180" cy="1209040"/>
            </a:xfrm>
            <a:custGeom>
              <a:avLst/>
              <a:gdLst/>
              <a:ahLst/>
              <a:cxnLst/>
              <a:rect l="l" t="t" r="r" b="b"/>
              <a:pathLst>
                <a:path w="805180" h="1209039">
                  <a:moveTo>
                    <a:pt x="0" y="1209040"/>
                  </a:moveTo>
                  <a:lnTo>
                    <a:pt x="805180" y="1209040"/>
                  </a:lnTo>
                  <a:lnTo>
                    <a:pt x="805180" y="0"/>
                  </a:lnTo>
                  <a:lnTo>
                    <a:pt x="0" y="0"/>
                  </a:lnTo>
                  <a:lnTo>
                    <a:pt x="0" y="12090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155946" y="4381436"/>
            <a:ext cx="2880360" cy="1516380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/>
          <a:p>
            <a:pPr marL="12700" marR="5080" algn="just">
              <a:lnSpc>
                <a:spcPct val="85200"/>
              </a:lnSpc>
              <a:spcBef>
                <a:spcPts val="334"/>
              </a:spcBef>
            </a:pPr>
            <a:r>
              <a:rPr sz="1250" b="1" dirty="0">
                <a:latin typeface="Georgia"/>
                <a:cs typeface="Georgia"/>
              </a:rPr>
              <a:t>Transparencia</a:t>
            </a:r>
            <a:r>
              <a:rPr sz="1250" dirty="0">
                <a:latin typeface="Georgia"/>
                <a:cs typeface="Georgia"/>
              </a:rPr>
              <a:t>:</a:t>
            </a:r>
            <a:r>
              <a:rPr sz="1250" spc="32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obliga</a:t>
            </a:r>
            <a:r>
              <a:rPr sz="1250" spc="32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a</a:t>
            </a:r>
            <a:r>
              <a:rPr sz="1250" spc="32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que</a:t>
            </a:r>
            <a:r>
              <a:rPr sz="1250" spc="315" dirty="0">
                <a:latin typeface="Georgia"/>
                <a:cs typeface="Georgia"/>
              </a:rPr>
              <a:t>  </a:t>
            </a:r>
            <a:r>
              <a:rPr sz="1250" spc="-25" dirty="0">
                <a:latin typeface="Georgia"/>
                <a:cs typeface="Georgia"/>
              </a:rPr>
              <a:t>los </a:t>
            </a:r>
            <a:r>
              <a:rPr sz="1250" dirty="0">
                <a:latin typeface="Georgia"/>
                <a:cs typeface="Georgia"/>
              </a:rPr>
              <a:t>servidores</a:t>
            </a:r>
            <a:r>
              <a:rPr sz="1250" spc="13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públicos</a:t>
            </a:r>
            <a:r>
              <a:rPr sz="1250" spc="14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actúen</a:t>
            </a:r>
            <a:r>
              <a:rPr sz="1250" spc="14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lo</a:t>
            </a:r>
            <a:r>
              <a:rPr sz="1250" spc="13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más</a:t>
            </a:r>
            <a:r>
              <a:rPr sz="1250" spc="120" dirty="0">
                <a:latin typeface="Georgia"/>
                <a:cs typeface="Georgia"/>
              </a:rPr>
              <a:t> </a:t>
            </a:r>
            <a:r>
              <a:rPr sz="1250" spc="-20" dirty="0">
                <a:latin typeface="Georgia"/>
                <a:cs typeface="Georgia"/>
              </a:rPr>
              <a:t>claro </a:t>
            </a:r>
            <a:r>
              <a:rPr sz="1250" dirty="0">
                <a:latin typeface="Georgia"/>
                <a:cs typeface="Georgia"/>
              </a:rPr>
              <a:t>posible</a:t>
            </a:r>
            <a:r>
              <a:rPr sz="1250" spc="229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al</a:t>
            </a:r>
            <a:r>
              <a:rPr sz="1250" spc="229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momento</a:t>
            </a:r>
            <a:r>
              <a:rPr sz="1250" spc="23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229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ejercer</a:t>
            </a:r>
            <a:r>
              <a:rPr sz="1250" spc="225" dirty="0">
                <a:latin typeface="Georgia"/>
                <a:cs typeface="Georgia"/>
              </a:rPr>
              <a:t>  </a:t>
            </a:r>
            <a:r>
              <a:rPr sz="1250" spc="-25" dirty="0">
                <a:latin typeface="Georgia"/>
                <a:cs typeface="Georgia"/>
              </a:rPr>
              <a:t>los </a:t>
            </a:r>
            <a:r>
              <a:rPr sz="1250" dirty="0">
                <a:latin typeface="Georgia"/>
                <a:cs typeface="Georgia"/>
              </a:rPr>
              <a:t>recursos</a:t>
            </a:r>
            <a:r>
              <a:rPr sz="1250" spc="8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públicos;</a:t>
            </a:r>
            <a:r>
              <a:rPr sz="1250" spc="9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9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gasto</a:t>
            </a:r>
            <a:r>
              <a:rPr sz="1250" spc="9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público</a:t>
            </a:r>
            <a:r>
              <a:rPr sz="1250" spc="60" dirty="0">
                <a:latin typeface="Georgia"/>
                <a:cs typeface="Georgia"/>
              </a:rPr>
              <a:t> </a:t>
            </a:r>
            <a:r>
              <a:rPr sz="1250" spc="-20" dirty="0">
                <a:latin typeface="Georgia"/>
                <a:cs typeface="Georgia"/>
              </a:rPr>
              <a:t>debe </a:t>
            </a:r>
            <a:r>
              <a:rPr sz="1250" dirty="0">
                <a:latin typeface="Georgia"/>
                <a:cs typeface="Georgia"/>
              </a:rPr>
              <a:t>comprenderse</a:t>
            </a:r>
            <a:r>
              <a:rPr sz="1250" spc="229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sin</a:t>
            </a:r>
            <a:r>
              <a:rPr sz="1250" spc="23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ninguna</a:t>
            </a:r>
            <a:r>
              <a:rPr sz="1250" spc="23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duda</a:t>
            </a:r>
            <a:r>
              <a:rPr sz="1250" spc="229" dirty="0">
                <a:latin typeface="Georgia"/>
                <a:cs typeface="Georgia"/>
              </a:rPr>
              <a:t>  </a:t>
            </a:r>
            <a:r>
              <a:rPr sz="1250" spc="-25" dirty="0">
                <a:latin typeface="Georgia"/>
                <a:cs typeface="Georgia"/>
              </a:rPr>
              <a:t>ni </a:t>
            </a:r>
            <a:r>
              <a:rPr sz="1250" dirty="0">
                <a:latin typeface="Georgia"/>
                <a:cs typeface="Georgia"/>
              </a:rPr>
              <a:t>ambigüedad.</a:t>
            </a:r>
            <a:r>
              <a:rPr sz="1250" spc="15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16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materialización</a:t>
            </a:r>
            <a:r>
              <a:rPr sz="1250" spc="15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140" dirty="0">
                <a:latin typeface="Georgia"/>
                <a:cs typeface="Georgia"/>
              </a:rPr>
              <a:t> </a:t>
            </a:r>
            <a:r>
              <a:rPr sz="1250" spc="-20" dirty="0">
                <a:latin typeface="Georgia"/>
                <a:cs typeface="Georgia"/>
              </a:rPr>
              <a:t>este </a:t>
            </a:r>
            <a:r>
              <a:rPr sz="1250" dirty="0">
                <a:latin typeface="Georgia"/>
                <a:cs typeface="Georgia"/>
              </a:rPr>
              <a:t>principio</a:t>
            </a:r>
            <a:r>
              <a:rPr sz="1250" spc="29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se</a:t>
            </a:r>
            <a:r>
              <a:rPr sz="1250" spc="28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entiende</a:t>
            </a:r>
            <a:r>
              <a:rPr sz="1250" spc="28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28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295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generación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28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informes</a:t>
            </a:r>
            <a:r>
              <a:rPr sz="1250" spc="28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con</a:t>
            </a:r>
            <a:r>
              <a:rPr sz="1250" spc="28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28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detalle</a:t>
            </a:r>
            <a:r>
              <a:rPr sz="1250" spc="28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285" dirty="0">
                <a:latin typeface="Georgia"/>
                <a:cs typeface="Georgia"/>
              </a:rPr>
              <a:t>  </a:t>
            </a:r>
            <a:r>
              <a:rPr sz="1250" spc="-25" dirty="0">
                <a:latin typeface="Georgia"/>
                <a:cs typeface="Georgia"/>
              </a:rPr>
              <a:t>la </a:t>
            </a:r>
            <a:r>
              <a:rPr sz="1250" dirty="0">
                <a:latin typeface="Georgia"/>
                <a:cs typeface="Georgia"/>
              </a:rPr>
              <a:t>aplicación</a:t>
            </a:r>
            <a:r>
              <a:rPr sz="1250" spc="-8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del</a:t>
            </a:r>
            <a:r>
              <a:rPr sz="1250" spc="-25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gasto.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229100" y="4409440"/>
            <a:ext cx="817880" cy="1221740"/>
            <a:chOff x="4229100" y="4409440"/>
            <a:chExt cx="817880" cy="1221740"/>
          </a:xfrm>
        </p:grpSpPr>
        <p:sp>
          <p:nvSpPr>
            <p:cNvPr id="21" name="object 21"/>
            <p:cNvSpPr/>
            <p:nvPr/>
          </p:nvSpPr>
          <p:spPr>
            <a:xfrm>
              <a:off x="4235450" y="4547502"/>
              <a:ext cx="805180" cy="947419"/>
            </a:xfrm>
            <a:custGeom>
              <a:avLst/>
              <a:gdLst/>
              <a:ahLst/>
              <a:cxnLst/>
              <a:rect l="l" t="t" r="r" b="b"/>
              <a:pathLst>
                <a:path w="805179" h="947420">
                  <a:moveTo>
                    <a:pt x="403751" y="0"/>
                  </a:moveTo>
                  <a:lnTo>
                    <a:pt x="354942" y="2444"/>
                  </a:lnTo>
                  <a:lnTo>
                    <a:pt x="307978" y="9621"/>
                  </a:lnTo>
                  <a:lnTo>
                    <a:pt x="262649" y="21290"/>
                  </a:lnTo>
                  <a:lnTo>
                    <a:pt x="219193" y="37214"/>
                  </a:lnTo>
                  <a:lnTo>
                    <a:pt x="177846" y="57156"/>
                  </a:lnTo>
                  <a:lnTo>
                    <a:pt x="138848" y="80876"/>
                  </a:lnTo>
                  <a:lnTo>
                    <a:pt x="102435" y="108137"/>
                  </a:lnTo>
                  <a:lnTo>
                    <a:pt x="68760" y="138795"/>
                  </a:lnTo>
                  <a:lnTo>
                    <a:pt x="38248" y="172422"/>
                  </a:lnTo>
                  <a:lnTo>
                    <a:pt x="11035" y="208873"/>
                  </a:lnTo>
                  <a:lnTo>
                    <a:pt x="0" y="720025"/>
                  </a:lnTo>
                  <a:lnTo>
                    <a:pt x="11088" y="738298"/>
                  </a:lnTo>
                  <a:lnTo>
                    <a:pt x="38317" y="774753"/>
                  </a:lnTo>
                  <a:lnTo>
                    <a:pt x="68845" y="808380"/>
                  </a:lnTo>
                  <a:lnTo>
                    <a:pt x="102435" y="838943"/>
                  </a:lnTo>
                  <a:lnTo>
                    <a:pt x="138848" y="866204"/>
                  </a:lnTo>
                  <a:lnTo>
                    <a:pt x="177846" y="889923"/>
                  </a:lnTo>
                  <a:lnTo>
                    <a:pt x="219193" y="909864"/>
                  </a:lnTo>
                  <a:lnTo>
                    <a:pt x="262650" y="925787"/>
                  </a:lnTo>
                  <a:lnTo>
                    <a:pt x="307979" y="937456"/>
                  </a:lnTo>
                  <a:lnTo>
                    <a:pt x="354942" y="944632"/>
                  </a:lnTo>
                  <a:lnTo>
                    <a:pt x="403303" y="947077"/>
                  </a:lnTo>
                  <a:lnTo>
                    <a:pt x="451662" y="944632"/>
                  </a:lnTo>
                  <a:lnTo>
                    <a:pt x="498624" y="937456"/>
                  </a:lnTo>
                  <a:lnTo>
                    <a:pt x="543952" y="925787"/>
                  </a:lnTo>
                  <a:lnTo>
                    <a:pt x="587408" y="909864"/>
                  </a:lnTo>
                  <a:lnTo>
                    <a:pt x="628754" y="889923"/>
                  </a:lnTo>
                  <a:lnTo>
                    <a:pt x="667753" y="866204"/>
                  </a:lnTo>
                  <a:lnTo>
                    <a:pt x="704166" y="838943"/>
                  </a:lnTo>
                  <a:lnTo>
                    <a:pt x="737756" y="808380"/>
                  </a:lnTo>
                  <a:lnTo>
                    <a:pt x="768285" y="774753"/>
                  </a:lnTo>
                  <a:lnTo>
                    <a:pt x="795515" y="738298"/>
                  </a:lnTo>
                  <a:lnTo>
                    <a:pt x="805180" y="677274"/>
                  </a:lnTo>
                  <a:lnTo>
                    <a:pt x="383376" y="677274"/>
                  </a:lnTo>
                  <a:lnTo>
                    <a:pt x="351410" y="676188"/>
                  </a:lnTo>
                  <a:lnTo>
                    <a:pt x="323735" y="672930"/>
                  </a:lnTo>
                  <a:lnTo>
                    <a:pt x="300349" y="667498"/>
                  </a:lnTo>
                  <a:lnTo>
                    <a:pt x="281252" y="659893"/>
                  </a:lnTo>
                  <a:lnTo>
                    <a:pt x="281252" y="597389"/>
                  </a:lnTo>
                  <a:lnTo>
                    <a:pt x="466617" y="597389"/>
                  </a:lnTo>
                  <a:lnTo>
                    <a:pt x="471209" y="593257"/>
                  </a:lnTo>
                  <a:lnTo>
                    <a:pt x="480639" y="579143"/>
                  </a:lnTo>
                  <a:lnTo>
                    <a:pt x="486343" y="563153"/>
                  </a:lnTo>
                  <a:lnTo>
                    <a:pt x="487979" y="545995"/>
                  </a:lnTo>
                  <a:lnTo>
                    <a:pt x="487588" y="537102"/>
                  </a:lnTo>
                  <a:lnTo>
                    <a:pt x="467562" y="499354"/>
                  </a:lnTo>
                  <a:lnTo>
                    <a:pt x="427169" y="478204"/>
                  </a:lnTo>
                  <a:lnTo>
                    <a:pt x="296994" y="475636"/>
                  </a:lnTo>
                  <a:lnTo>
                    <a:pt x="317631" y="254603"/>
                  </a:lnTo>
                  <a:lnTo>
                    <a:pt x="805180" y="254603"/>
                  </a:lnTo>
                  <a:lnTo>
                    <a:pt x="805180" y="224551"/>
                  </a:lnTo>
                  <a:lnTo>
                    <a:pt x="768391" y="172330"/>
                  </a:lnTo>
                  <a:lnTo>
                    <a:pt x="737975" y="138795"/>
                  </a:lnTo>
                  <a:lnTo>
                    <a:pt x="704415" y="108230"/>
                  </a:lnTo>
                  <a:lnTo>
                    <a:pt x="668032" y="80964"/>
                  </a:lnTo>
                  <a:lnTo>
                    <a:pt x="629063" y="57236"/>
                  </a:lnTo>
                  <a:lnTo>
                    <a:pt x="587746" y="37285"/>
                  </a:lnTo>
                  <a:lnTo>
                    <a:pt x="544318" y="21347"/>
                  </a:lnTo>
                  <a:lnTo>
                    <a:pt x="499018" y="9662"/>
                  </a:lnTo>
                  <a:lnTo>
                    <a:pt x="452083" y="2466"/>
                  </a:lnTo>
                  <a:lnTo>
                    <a:pt x="403751" y="0"/>
                  </a:lnTo>
                  <a:close/>
                </a:path>
                <a:path w="805179" h="947420">
                  <a:moveTo>
                    <a:pt x="805180" y="418126"/>
                  </a:moveTo>
                  <a:lnTo>
                    <a:pt x="392057" y="418126"/>
                  </a:lnTo>
                  <a:lnTo>
                    <a:pt x="407898" y="418522"/>
                  </a:lnTo>
                  <a:lnTo>
                    <a:pt x="423683" y="419801"/>
                  </a:lnTo>
                  <a:lnTo>
                    <a:pt x="468840" y="428601"/>
                  </a:lnTo>
                  <a:lnTo>
                    <a:pt x="507843" y="446678"/>
                  </a:lnTo>
                  <a:lnTo>
                    <a:pt x="537002" y="474197"/>
                  </a:lnTo>
                  <a:lnTo>
                    <a:pt x="554951" y="513381"/>
                  </a:lnTo>
                  <a:lnTo>
                    <a:pt x="557864" y="545995"/>
                  </a:lnTo>
                  <a:lnTo>
                    <a:pt x="557373" y="559017"/>
                  </a:lnTo>
                  <a:lnTo>
                    <a:pt x="543213" y="604010"/>
                  </a:lnTo>
                  <a:lnTo>
                    <a:pt x="515769" y="636937"/>
                  </a:lnTo>
                  <a:lnTo>
                    <a:pt x="477587" y="660115"/>
                  </a:lnTo>
                  <a:lnTo>
                    <a:pt x="432565" y="673000"/>
                  </a:lnTo>
                  <a:lnTo>
                    <a:pt x="383376" y="677274"/>
                  </a:lnTo>
                  <a:lnTo>
                    <a:pt x="805180" y="677274"/>
                  </a:lnTo>
                  <a:lnTo>
                    <a:pt x="805180" y="418126"/>
                  </a:lnTo>
                  <a:close/>
                </a:path>
                <a:path w="805179" h="947420">
                  <a:moveTo>
                    <a:pt x="466617" y="597389"/>
                  </a:moveTo>
                  <a:lnTo>
                    <a:pt x="281252" y="597389"/>
                  </a:lnTo>
                  <a:lnTo>
                    <a:pt x="305552" y="609031"/>
                  </a:lnTo>
                  <a:lnTo>
                    <a:pt x="331011" y="617523"/>
                  </a:lnTo>
                  <a:lnTo>
                    <a:pt x="357328" y="622783"/>
                  </a:lnTo>
                  <a:lnTo>
                    <a:pt x="384198" y="624732"/>
                  </a:lnTo>
                  <a:lnTo>
                    <a:pt x="394642" y="624482"/>
                  </a:lnTo>
                  <a:lnTo>
                    <a:pt x="434284" y="617157"/>
                  </a:lnTo>
                  <a:lnTo>
                    <a:pt x="466617" y="597389"/>
                  </a:lnTo>
                  <a:close/>
                </a:path>
                <a:path w="805179" h="947420">
                  <a:moveTo>
                    <a:pt x="374322" y="471895"/>
                  </a:moveTo>
                  <a:lnTo>
                    <a:pt x="361587" y="472129"/>
                  </a:lnTo>
                  <a:lnTo>
                    <a:pt x="344455" y="472831"/>
                  </a:lnTo>
                  <a:lnTo>
                    <a:pt x="296994" y="475636"/>
                  </a:lnTo>
                  <a:lnTo>
                    <a:pt x="415412" y="475636"/>
                  </a:lnTo>
                  <a:lnTo>
                    <a:pt x="406980" y="474197"/>
                  </a:lnTo>
                  <a:lnTo>
                    <a:pt x="396139" y="472892"/>
                  </a:lnTo>
                  <a:lnTo>
                    <a:pt x="385246" y="472124"/>
                  </a:lnTo>
                  <a:lnTo>
                    <a:pt x="374322" y="471895"/>
                  </a:lnTo>
                  <a:close/>
                </a:path>
                <a:path w="805179" h="947420">
                  <a:moveTo>
                    <a:pt x="805180" y="254603"/>
                  </a:moveTo>
                  <a:lnTo>
                    <a:pt x="535553" y="254603"/>
                  </a:lnTo>
                  <a:lnTo>
                    <a:pt x="535553" y="310087"/>
                  </a:lnTo>
                  <a:lnTo>
                    <a:pt x="379241" y="310087"/>
                  </a:lnTo>
                  <a:lnTo>
                    <a:pt x="368494" y="419372"/>
                  </a:lnTo>
                  <a:lnTo>
                    <a:pt x="372329" y="419123"/>
                  </a:lnTo>
                  <a:lnTo>
                    <a:pt x="375107" y="418874"/>
                  </a:lnTo>
                  <a:lnTo>
                    <a:pt x="379852" y="418500"/>
                  </a:lnTo>
                  <a:lnTo>
                    <a:pt x="381085" y="418375"/>
                  </a:lnTo>
                  <a:lnTo>
                    <a:pt x="382399" y="418188"/>
                  </a:lnTo>
                  <a:lnTo>
                    <a:pt x="383713" y="418126"/>
                  </a:lnTo>
                  <a:lnTo>
                    <a:pt x="805180" y="418126"/>
                  </a:lnTo>
                  <a:lnTo>
                    <a:pt x="805180" y="254603"/>
                  </a:lnTo>
                  <a:close/>
                </a:path>
              </a:pathLst>
            </a:custGeom>
            <a:solidFill>
              <a:srgbClr val="C1DD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35450" y="4415790"/>
              <a:ext cx="805180" cy="1209040"/>
            </a:xfrm>
            <a:custGeom>
              <a:avLst/>
              <a:gdLst/>
              <a:ahLst/>
              <a:cxnLst/>
              <a:rect l="l" t="t" r="r" b="b"/>
              <a:pathLst>
                <a:path w="805179" h="1209039">
                  <a:moveTo>
                    <a:pt x="0" y="1209040"/>
                  </a:moveTo>
                  <a:lnTo>
                    <a:pt x="805179" y="1209040"/>
                  </a:lnTo>
                  <a:lnTo>
                    <a:pt x="805179" y="0"/>
                  </a:lnTo>
                  <a:lnTo>
                    <a:pt x="0" y="0"/>
                  </a:lnTo>
                  <a:lnTo>
                    <a:pt x="0" y="12090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8348980" y="4594859"/>
            <a:ext cx="3573779" cy="1117600"/>
          </a:xfrm>
          <a:custGeom>
            <a:avLst/>
            <a:gdLst/>
            <a:ahLst/>
            <a:cxnLst/>
            <a:rect l="l" t="t" r="r" b="b"/>
            <a:pathLst>
              <a:path w="3573779" h="1117600">
                <a:moveTo>
                  <a:pt x="3573779" y="0"/>
                </a:moveTo>
                <a:lnTo>
                  <a:pt x="0" y="0"/>
                </a:lnTo>
                <a:lnTo>
                  <a:pt x="0" y="1117599"/>
                </a:lnTo>
                <a:lnTo>
                  <a:pt x="3573779" y="1117599"/>
                </a:lnTo>
                <a:lnTo>
                  <a:pt x="357377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094469" y="4460176"/>
            <a:ext cx="27946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993140" algn="l"/>
              </a:tabLst>
            </a:pPr>
            <a:r>
              <a:rPr sz="1250" b="1" spc="-10" dirty="0">
                <a:latin typeface="Georgia"/>
                <a:cs typeface="Georgia"/>
              </a:rPr>
              <a:t>Legalidad</a:t>
            </a:r>
            <a:r>
              <a:rPr sz="1250" spc="-10" dirty="0">
                <a:latin typeface="Georgia"/>
                <a:cs typeface="Georgia"/>
              </a:rPr>
              <a:t>:</a:t>
            </a:r>
            <a:r>
              <a:rPr sz="1250" dirty="0">
                <a:latin typeface="Georgia"/>
                <a:cs typeface="Georgia"/>
              </a:rPr>
              <a:t>	Todo</a:t>
            </a:r>
            <a:r>
              <a:rPr sz="1250" spc="19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gasto</a:t>
            </a:r>
            <a:r>
              <a:rPr sz="1250" spc="18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debe</a:t>
            </a:r>
            <a:r>
              <a:rPr sz="1250" spc="190" dirty="0">
                <a:latin typeface="Georgia"/>
                <a:cs typeface="Georgia"/>
              </a:rPr>
              <a:t>  </a:t>
            </a:r>
            <a:r>
              <a:rPr sz="1250" spc="-20" dirty="0">
                <a:latin typeface="Georgia"/>
                <a:cs typeface="Georgia"/>
              </a:rPr>
              <a:t>estar</a:t>
            </a:r>
            <a:endParaRPr sz="125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094469" y="4623434"/>
            <a:ext cx="27946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dirty="0">
                <a:latin typeface="Georgia"/>
                <a:cs typeface="Georgia"/>
              </a:rPr>
              <a:t>considerado</a:t>
            </a:r>
            <a:r>
              <a:rPr sz="1250" spc="7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7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7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PEF</a:t>
            </a:r>
            <a:r>
              <a:rPr sz="1250" spc="7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o</a:t>
            </a:r>
            <a:r>
              <a:rPr sz="1250" spc="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6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alguna</a:t>
            </a:r>
            <a:r>
              <a:rPr sz="1250" spc="85" dirty="0">
                <a:latin typeface="Georgia"/>
                <a:cs typeface="Georgia"/>
              </a:rPr>
              <a:t> </a:t>
            </a:r>
            <a:r>
              <a:rPr sz="1250" spc="-20" dirty="0">
                <a:latin typeface="Georgia"/>
                <a:cs typeface="Georgia"/>
              </a:rPr>
              <a:t>ley,</a:t>
            </a:r>
            <a:endParaRPr sz="125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94469" y="4785995"/>
            <a:ext cx="27946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305560" algn="l"/>
                <a:tab pos="1770380" algn="l"/>
              </a:tabLst>
            </a:pPr>
            <a:r>
              <a:rPr sz="1250" spc="-10" dirty="0">
                <a:latin typeface="Georgia"/>
                <a:cs typeface="Georgia"/>
              </a:rPr>
              <a:t>considerando</a:t>
            </a:r>
            <a:r>
              <a:rPr sz="1250" dirty="0">
                <a:latin typeface="Georgia"/>
                <a:cs typeface="Georgia"/>
              </a:rPr>
              <a:t>	</a:t>
            </a:r>
            <a:r>
              <a:rPr sz="1250" spc="-25" dirty="0">
                <a:latin typeface="Georgia"/>
                <a:cs typeface="Georgia"/>
              </a:rPr>
              <a:t>la</a:t>
            </a:r>
            <a:r>
              <a:rPr sz="1250" dirty="0">
                <a:latin typeface="Georgia"/>
                <a:cs typeface="Georgia"/>
              </a:rPr>
              <a:t>	</a:t>
            </a:r>
            <a:r>
              <a:rPr sz="1250" spc="-10" dirty="0">
                <a:latin typeface="Georgia"/>
                <a:cs typeface="Georgia"/>
              </a:rPr>
              <a:t>disponibilidad</a:t>
            </a:r>
            <a:endParaRPr sz="1250">
              <a:latin typeface="Georgia"/>
              <a:cs typeface="Georg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94469" y="4948554"/>
            <a:ext cx="2794635" cy="38036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>
              <a:lnSpc>
                <a:spcPts val="1280"/>
              </a:lnSpc>
              <a:spcBef>
                <a:spcPts val="335"/>
              </a:spcBef>
              <a:tabLst>
                <a:tab pos="1348740" algn="l"/>
                <a:tab pos="1767839" algn="l"/>
              </a:tabLst>
            </a:pPr>
            <a:r>
              <a:rPr sz="1250" spc="-10" dirty="0">
                <a:latin typeface="Georgia"/>
                <a:cs typeface="Georgia"/>
              </a:rPr>
              <a:t>presupuestaria.</a:t>
            </a:r>
            <a:r>
              <a:rPr sz="1250" dirty="0">
                <a:latin typeface="Georgia"/>
                <a:cs typeface="Georgia"/>
              </a:rPr>
              <a:t>	</a:t>
            </a:r>
            <a:r>
              <a:rPr sz="1250" spc="-25" dirty="0">
                <a:latin typeface="Georgia"/>
                <a:cs typeface="Georgia"/>
              </a:rPr>
              <a:t>La</a:t>
            </a:r>
            <a:r>
              <a:rPr sz="1250" dirty="0">
                <a:latin typeface="Georgia"/>
                <a:cs typeface="Georgia"/>
              </a:rPr>
              <a:t>	</a:t>
            </a:r>
            <a:r>
              <a:rPr sz="1250" spc="-10" dirty="0">
                <a:latin typeface="Georgia"/>
                <a:cs typeface="Georgia"/>
              </a:rPr>
              <a:t>disponibilidad </a:t>
            </a:r>
            <a:r>
              <a:rPr sz="1250" dirty="0">
                <a:latin typeface="Georgia"/>
                <a:cs typeface="Georgia"/>
              </a:rPr>
              <a:t>presupuestaria</a:t>
            </a:r>
            <a:r>
              <a:rPr sz="1250" spc="48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es</a:t>
            </a:r>
            <a:r>
              <a:rPr sz="1250" spc="484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una</a:t>
            </a:r>
            <a:r>
              <a:rPr sz="1250" spc="48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fórmula</a:t>
            </a:r>
            <a:r>
              <a:rPr sz="1250" spc="50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legal</a:t>
            </a:r>
            <a:endParaRPr sz="1250">
              <a:latin typeface="Georgia"/>
              <a:cs typeface="Georg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94469" y="5273357"/>
            <a:ext cx="2795270" cy="54356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 algn="just">
              <a:lnSpc>
                <a:spcPct val="85400"/>
              </a:lnSpc>
              <a:spcBef>
                <a:spcPts val="330"/>
              </a:spcBef>
            </a:pPr>
            <a:r>
              <a:rPr sz="1250" dirty="0">
                <a:latin typeface="Georgia"/>
                <a:cs typeface="Georgia"/>
              </a:rPr>
              <a:t>parea</a:t>
            </a:r>
            <a:r>
              <a:rPr sz="1250" spc="3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exigir</a:t>
            </a:r>
            <a:r>
              <a:rPr sz="1250" spc="3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3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permitir</a:t>
            </a:r>
            <a:r>
              <a:rPr sz="1250" spc="3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3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aplicación</a:t>
            </a:r>
            <a:r>
              <a:rPr sz="1250" spc="10" dirty="0">
                <a:latin typeface="Georgia"/>
                <a:cs typeface="Georgia"/>
              </a:rPr>
              <a:t> </a:t>
            </a:r>
            <a:r>
              <a:rPr sz="1250" spc="-25" dirty="0">
                <a:latin typeface="Georgia"/>
                <a:cs typeface="Georgia"/>
              </a:rPr>
              <a:t>del </a:t>
            </a:r>
            <a:r>
              <a:rPr sz="1250" dirty="0">
                <a:latin typeface="Georgia"/>
                <a:cs typeface="Georgia"/>
              </a:rPr>
              <a:t>principio</a:t>
            </a:r>
            <a:r>
              <a:rPr sz="1250" spc="4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legalidad</a:t>
            </a:r>
            <a:r>
              <a:rPr sz="1250" spc="4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presupuestaria</a:t>
            </a:r>
            <a:r>
              <a:rPr sz="1250" spc="50" dirty="0">
                <a:latin typeface="Georgia"/>
                <a:cs typeface="Georgia"/>
              </a:rPr>
              <a:t> </a:t>
            </a:r>
            <a:r>
              <a:rPr sz="1250" spc="-50" dirty="0">
                <a:latin typeface="Georgia"/>
                <a:cs typeface="Georgia"/>
              </a:rPr>
              <a:t>y </a:t>
            </a:r>
            <a:r>
              <a:rPr sz="1250" dirty="0">
                <a:latin typeface="Georgia"/>
                <a:cs typeface="Georgia"/>
              </a:rPr>
              <a:t>del</a:t>
            </a:r>
            <a:r>
              <a:rPr sz="1250" spc="-2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gasto</a:t>
            </a:r>
            <a:r>
              <a:rPr sz="1250" spc="-35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público.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8194040" y="4429759"/>
            <a:ext cx="795020" cy="1183640"/>
            <a:chOff x="8194040" y="4429759"/>
            <a:chExt cx="795020" cy="1183640"/>
          </a:xfrm>
        </p:grpSpPr>
        <p:sp>
          <p:nvSpPr>
            <p:cNvPr id="30" name="object 30"/>
            <p:cNvSpPr/>
            <p:nvPr/>
          </p:nvSpPr>
          <p:spPr>
            <a:xfrm>
              <a:off x="8200390" y="4563678"/>
              <a:ext cx="782320" cy="917575"/>
            </a:xfrm>
            <a:custGeom>
              <a:avLst/>
              <a:gdLst/>
              <a:ahLst/>
              <a:cxnLst/>
              <a:rect l="l" t="t" r="r" b="b"/>
              <a:pathLst>
                <a:path w="782320" h="917575">
                  <a:moveTo>
                    <a:pt x="392239" y="0"/>
                  </a:moveTo>
                  <a:lnTo>
                    <a:pt x="391852" y="0"/>
                  </a:lnTo>
                  <a:lnTo>
                    <a:pt x="344864" y="2368"/>
                  </a:lnTo>
                  <a:lnTo>
                    <a:pt x="299234" y="9318"/>
                  </a:lnTo>
                  <a:lnTo>
                    <a:pt x="255192" y="20620"/>
                  </a:lnTo>
                  <a:lnTo>
                    <a:pt x="212969" y="36044"/>
                  </a:lnTo>
                  <a:lnTo>
                    <a:pt x="172691" y="55422"/>
                  </a:lnTo>
                  <a:lnTo>
                    <a:pt x="134816" y="78398"/>
                  </a:lnTo>
                  <a:lnTo>
                    <a:pt x="99454" y="104801"/>
                  </a:lnTo>
                  <a:lnTo>
                    <a:pt x="66834" y="134399"/>
                  </a:lnTo>
                  <a:lnTo>
                    <a:pt x="37187" y="166963"/>
                  </a:lnTo>
                  <a:lnTo>
                    <a:pt x="10745" y="202263"/>
                  </a:lnTo>
                  <a:lnTo>
                    <a:pt x="0" y="697371"/>
                  </a:lnTo>
                  <a:lnTo>
                    <a:pt x="10773" y="715069"/>
                  </a:lnTo>
                  <a:lnTo>
                    <a:pt x="37229" y="750377"/>
                  </a:lnTo>
                  <a:lnTo>
                    <a:pt x="66891" y="782946"/>
                  </a:lnTo>
                  <a:lnTo>
                    <a:pt x="99527" y="812548"/>
                  </a:lnTo>
                  <a:lnTo>
                    <a:pt x="134906" y="838950"/>
                  </a:lnTo>
                  <a:lnTo>
                    <a:pt x="172797" y="861924"/>
                  </a:lnTo>
                  <a:lnTo>
                    <a:pt x="212970" y="881237"/>
                  </a:lnTo>
                  <a:lnTo>
                    <a:pt x="255192" y="896659"/>
                  </a:lnTo>
                  <a:lnTo>
                    <a:pt x="299235" y="907961"/>
                  </a:lnTo>
                  <a:lnTo>
                    <a:pt x="344865" y="914911"/>
                  </a:lnTo>
                  <a:lnTo>
                    <a:pt x="391853" y="917279"/>
                  </a:lnTo>
                  <a:lnTo>
                    <a:pt x="438838" y="914911"/>
                  </a:lnTo>
                  <a:lnTo>
                    <a:pt x="484467" y="907961"/>
                  </a:lnTo>
                  <a:lnTo>
                    <a:pt x="528508" y="896659"/>
                  </a:lnTo>
                  <a:lnTo>
                    <a:pt x="570730" y="881237"/>
                  </a:lnTo>
                  <a:lnTo>
                    <a:pt x="610903" y="861924"/>
                  </a:lnTo>
                  <a:lnTo>
                    <a:pt x="648794" y="838950"/>
                  </a:lnTo>
                  <a:lnTo>
                    <a:pt x="684173" y="812548"/>
                  </a:lnTo>
                  <a:lnTo>
                    <a:pt x="716810" y="782946"/>
                  </a:lnTo>
                  <a:lnTo>
                    <a:pt x="746472" y="750377"/>
                  </a:lnTo>
                  <a:lnTo>
                    <a:pt x="772928" y="715069"/>
                  </a:lnTo>
                  <a:lnTo>
                    <a:pt x="782319" y="654782"/>
                  </a:lnTo>
                  <a:lnTo>
                    <a:pt x="399476" y="654782"/>
                  </a:lnTo>
                  <a:lnTo>
                    <a:pt x="381426" y="654179"/>
                  </a:lnTo>
                  <a:lnTo>
                    <a:pt x="329970" y="638745"/>
                  </a:lnTo>
                  <a:lnTo>
                    <a:pt x="293562" y="609296"/>
                  </a:lnTo>
                  <a:lnTo>
                    <a:pt x="268697" y="568810"/>
                  </a:lnTo>
                  <a:lnTo>
                    <a:pt x="255266" y="522358"/>
                  </a:lnTo>
                  <a:lnTo>
                    <a:pt x="250857" y="473146"/>
                  </a:lnTo>
                  <a:lnTo>
                    <a:pt x="251177" y="459143"/>
                  </a:lnTo>
                  <a:lnTo>
                    <a:pt x="255866" y="417409"/>
                  </a:lnTo>
                  <a:lnTo>
                    <a:pt x="266203" y="376550"/>
                  </a:lnTo>
                  <a:lnTo>
                    <a:pt x="282278" y="338175"/>
                  </a:lnTo>
                  <a:lnTo>
                    <a:pt x="304435" y="303661"/>
                  </a:lnTo>
                  <a:lnTo>
                    <a:pt x="332814" y="274851"/>
                  </a:lnTo>
                  <a:lnTo>
                    <a:pt x="367553" y="253309"/>
                  </a:lnTo>
                  <a:lnTo>
                    <a:pt x="409331" y="240751"/>
                  </a:lnTo>
                  <a:lnTo>
                    <a:pt x="782319" y="238502"/>
                  </a:lnTo>
                  <a:lnTo>
                    <a:pt x="782319" y="217451"/>
                  </a:lnTo>
                  <a:lnTo>
                    <a:pt x="746601" y="166908"/>
                  </a:lnTo>
                  <a:lnTo>
                    <a:pt x="716948" y="134337"/>
                  </a:lnTo>
                  <a:lnTo>
                    <a:pt x="684319" y="104735"/>
                  </a:lnTo>
                  <a:lnTo>
                    <a:pt x="648944" y="78332"/>
                  </a:lnTo>
                  <a:lnTo>
                    <a:pt x="611187" y="55422"/>
                  </a:lnTo>
                  <a:lnTo>
                    <a:pt x="571038" y="36102"/>
                  </a:lnTo>
                  <a:lnTo>
                    <a:pt x="528838" y="20670"/>
                  </a:lnTo>
                  <a:lnTo>
                    <a:pt x="484818" y="9355"/>
                  </a:lnTo>
                  <a:lnTo>
                    <a:pt x="439208" y="2388"/>
                  </a:lnTo>
                  <a:lnTo>
                    <a:pt x="392239" y="0"/>
                  </a:lnTo>
                  <a:close/>
                </a:path>
                <a:path w="782320" h="917575">
                  <a:moveTo>
                    <a:pt x="782319" y="391324"/>
                  </a:moveTo>
                  <a:lnTo>
                    <a:pt x="412351" y="391324"/>
                  </a:lnTo>
                  <a:lnTo>
                    <a:pt x="425654" y="391786"/>
                  </a:lnTo>
                  <a:lnTo>
                    <a:pt x="438821" y="393521"/>
                  </a:lnTo>
                  <a:lnTo>
                    <a:pt x="475420" y="405693"/>
                  </a:lnTo>
                  <a:lnTo>
                    <a:pt x="512821" y="435596"/>
                  </a:lnTo>
                  <a:lnTo>
                    <a:pt x="534967" y="478252"/>
                  </a:lnTo>
                  <a:lnTo>
                    <a:pt x="540072" y="515653"/>
                  </a:lnTo>
                  <a:lnTo>
                    <a:pt x="539578" y="529970"/>
                  </a:lnTo>
                  <a:lnTo>
                    <a:pt x="530210" y="571735"/>
                  </a:lnTo>
                  <a:lnTo>
                    <a:pt x="510999" y="605973"/>
                  </a:lnTo>
                  <a:lnTo>
                    <a:pt x="481755" y="632585"/>
                  </a:lnTo>
                  <a:lnTo>
                    <a:pt x="443885" y="649172"/>
                  </a:lnTo>
                  <a:lnTo>
                    <a:pt x="399476" y="654782"/>
                  </a:lnTo>
                  <a:lnTo>
                    <a:pt x="782319" y="654782"/>
                  </a:lnTo>
                  <a:lnTo>
                    <a:pt x="782319" y="391324"/>
                  </a:lnTo>
                  <a:close/>
                </a:path>
                <a:path w="782320" h="917575">
                  <a:moveTo>
                    <a:pt x="440484" y="289040"/>
                  </a:moveTo>
                  <a:lnTo>
                    <a:pt x="395800" y="296665"/>
                  </a:lnTo>
                  <a:lnTo>
                    <a:pt x="360507" y="319125"/>
                  </a:lnTo>
                  <a:lnTo>
                    <a:pt x="336133" y="351656"/>
                  </a:lnTo>
                  <a:lnTo>
                    <a:pt x="321560" y="390902"/>
                  </a:lnTo>
                  <a:lnTo>
                    <a:pt x="315165" y="434400"/>
                  </a:lnTo>
                  <a:lnTo>
                    <a:pt x="314736" y="449066"/>
                  </a:lnTo>
                  <a:lnTo>
                    <a:pt x="315946" y="449066"/>
                  </a:lnTo>
                  <a:lnTo>
                    <a:pt x="319686" y="443003"/>
                  </a:lnTo>
                  <a:lnTo>
                    <a:pt x="323751" y="437157"/>
                  </a:lnTo>
                  <a:lnTo>
                    <a:pt x="354704" y="407929"/>
                  </a:lnTo>
                  <a:lnTo>
                    <a:pt x="396731" y="392373"/>
                  </a:lnTo>
                  <a:lnTo>
                    <a:pt x="412351" y="391324"/>
                  </a:lnTo>
                  <a:lnTo>
                    <a:pt x="782319" y="391324"/>
                  </a:lnTo>
                  <a:lnTo>
                    <a:pt x="782319" y="306731"/>
                  </a:lnTo>
                  <a:lnTo>
                    <a:pt x="515508" y="306731"/>
                  </a:lnTo>
                  <a:lnTo>
                    <a:pt x="497625" y="299085"/>
                  </a:lnTo>
                  <a:lnTo>
                    <a:pt x="479040" y="293561"/>
                  </a:lnTo>
                  <a:lnTo>
                    <a:pt x="459932" y="290200"/>
                  </a:lnTo>
                  <a:lnTo>
                    <a:pt x="440484" y="289040"/>
                  </a:lnTo>
                  <a:close/>
                </a:path>
                <a:path w="782320" h="917575">
                  <a:moveTo>
                    <a:pt x="782319" y="238502"/>
                  </a:moveTo>
                  <a:lnTo>
                    <a:pt x="439274" y="238502"/>
                  </a:lnTo>
                  <a:lnTo>
                    <a:pt x="458749" y="238779"/>
                  </a:lnTo>
                  <a:lnTo>
                    <a:pt x="478049" y="241038"/>
                  </a:lnTo>
                  <a:lnTo>
                    <a:pt x="497019" y="245244"/>
                  </a:lnTo>
                  <a:lnTo>
                    <a:pt x="515508" y="251363"/>
                  </a:lnTo>
                  <a:lnTo>
                    <a:pt x="515508" y="306731"/>
                  </a:lnTo>
                  <a:lnTo>
                    <a:pt x="782319" y="306731"/>
                  </a:lnTo>
                  <a:lnTo>
                    <a:pt x="782319" y="238502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17473" y="5005885"/>
              <a:ext cx="160792" cy="16200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8200390" y="4436109"/>
              <a:ext cx="782320" cy="1170940"/>
            </a:xfrm>
            <a:custGeom>
              <a:avLst/>
              <a:gdLst/>
              <a:ahLst/>
              <a:cxnLst/>
              <a:rect l="l" t="t" r="r" b="b"/>
              <a:pathLst>
                <a:path w="782320" h="1170939">
                  <a:moveTo>
                    <a:pt x="0" y="1170939"/>
                  </a:moveTo>
                  <a:lnTo>
                    <a:pt x="782320" y="1170939"/>
                  </a:lnTo>
                  <a:lnTo>
                    <a:pt x="782320" y="0"/>
                  </a:lnTo>
                  <a:lnTo>
                    <a:pt x="0" y="0"/>
                  </a:lnTo>
                  <a:lnTo>
                    <a:pt x="0" y="117093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77850" y="1035748"/>
            <a:ext cx="11021060" cy="1863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671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Principios</a:t>
            </a:r>
            <a:r>
              <a:rPr sz="1800" b="1" spc="-1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del</a:t>
            </a:r>
            <a:r>
              <a:rPr sz="1800" b="1" spc="-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gasto</a:t>
            </a:r>
            <a:r>
              <a:rPr sz="1800" b="1" spc="-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Georgia"/>
                <a:cs typeface="Georgia"/>
              </a:rPr>
              <a:t>público</a:t>
            </a:r>
            <a:endParaRPr sz="18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1505"/>
              </a:spcBef>
            </a:pP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Art.</a:t>
            </a:r>
            <a:r>
              <a:rPr sz="1600" spc="3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134</a:t>
            </a:r>
            <a:r>
              <a:rPr sz="1600" spc="3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(CPEUM):</a:t>
            </a:r>
            <a:r>
              <a:rPr sz="1600" spc="33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los</a:t>
            </a:r>
            <a:r>
              <a:rPr sz="1600" spc="34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recursos</a:t>
            </a:r>
            <a:r>
              <a:rPr sz="1600" spc="33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económicos</a:t>
            </a:r>
            <a:r>
              <a:rPr sz="1600" spc="34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[…]</a:t>
            </a:r>
            <a:r>
              <a:rPr sz="1600" spc="33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se</a:t>
            </a:r>
            <a:r>
              <a:rPr sz="1600" spc="33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administrarán</a:t>
            </a:r>
            <a:r>
              <a:rPr sz="1600" spc="30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con</a:t>
            </a:r>
            <a:r>
              <a:rPr sz="1600" spc="3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eficiencia,</a:t>
            </a:r>
            <a:r>
              <a:rPr sz="1600" spc="34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eficacia,</a:t>
            </a:r>
            <a:r>
              <a:rPr sz="1600" spc="36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economía,</a:t>
            </a:r>
            <a:r>
              <a:rPr sz="1600" spc="36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transparencia</a:t>
            </a:r>
            <a:r>
              <a:rPr sz="1600" spc="32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spc="-50" dirty="0">
                <a:solidFill>
                  <a:srgbClr val="404040"/>
                </a:solidFill>
                <a:latin typeface="Georgia"/>
                <a:cs typeface="Georgia"/>
              </a:rPr>
              <a:t>y</a:t>
            </a:r>
            <a:endParaRPr sz="16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</a:pP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honradez para</a:t>
            </a:r>
            <a:r>
              <a:rPr sz="1600" spc="-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satisfacer</a:t>
            </a:r>
            <a:r>
              <a:rPr sz="1600" spc="1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los</a:t>
            </a:r>
            <a:r>
              <a:rPr sz="1600" spc="-2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objetivos</a:t>
            </a:r>
            <a:r>
              <a:rPr sz="1600" spc="-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a</a:t>
            </a:r>
            <a:r>
              <a:rPr sz="1600" spc="-1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los</a:t>
            </a:r>
            <a:r>
              <a:rPr sz="1600" spc="-2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que</a:t>
            </a:r>
            <a:r>
              <a:rPr sz="1600" spc="-1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están</a:t>
            </a:r>
            <a:r>
              <a:rPr sz="1600" spc="-2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eorgia"/>
                <a:cs typeface="Georgia"/>
              </a:rPr>
              <a:t>destinados.</a:t>
            </a:r>
            <a:endParaRPr sz="1600">
              <a:latin typeface="Georgia"/>
              <a:cs typeface="Georgia"/>
            </a:endParaRPr>
          </a:p>
          <a:p>
            <a:pPr marL="12700" marR="5080" indent="12700" algn="just">
              <a:lnSpc>
                <a:spcPct val="100000"/>
              </a:lnSpc>
              <a:spcBef>
                <a:spcPts val="1205"/>
              </a:spcBef>
            </a:pP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Art.</a:t>
            </a:r>
            <a:r>
              <a:rPr sz="1600" spc="16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1</a:t>
            </a:r>
            <a:r>
              <a:rPr sz="1600" spc="16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(LFPRH):</a:t>
            </a:r>
            <a:r>
              <a:rPr sz="1600" spc="16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los</a:t>
            </a:r>
            <a:r>
              <a:rPr sz="1600" spc="17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sujetos</a:t>
            </a:r>
            <a:r>
              <a:rPr sz="1600" spc="18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obligados</a:t>
            </a:r>
            <a:r>
              <a:rPr sz="1600" spc="18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[…]</a:t>
            </a:r>
            <a:r>
              <a:rPr sz="1600" spc="16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deberán</a:t>
            </a:r>
            <a:r>
              <a:rPr sz="1600" spc="18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observar</a:t>
            </a:r>
            <a:r>
              <a:rPr sz="1600" spc="18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que</a:t>
            </a:r>
            <a:r>
              <a:rPr sz="1600" spc="17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la</a:t>
            </a:r>
            <a:r>
              <a:rPr sz="1600" spc="18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administración</a:t>
            </a:r>
            <a:r>
              <a:rPr sz="1600" spc="204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de</a:t>
            </a:r>
            <a:r>
              <a:rPr sz="1600" spc="18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los</a:t>
            </a:r>
            <a:r>
              <a:rPr sz="1600" spc="17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recursos</a:t>
            </a:r>
            <a:r>
              <a:rPr sz="1600" spc="17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públicos</a:t>
            </a:r>
            <a:r>
              <a:rPr sz="1600" spc="18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federales</a:t>
            </a:r>
            <a:r>
              <a:rPr sz="1600" spc="18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Georgia"/>
                <a:cs typeface="Georgia"/>
              </a:rPr>
              <a:t>se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realice</a:t>
            </a:r>
            <a:r>
              <a:rPr sz="1600" spc="204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con</a:t>
            </a:r>
            <a:r>
              <a:rPr sz="1600" spc="195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base</a:t>
            </a:r>
            <a:r>
              <a:rPr sz="1600" spc="195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en</a:t>
            </a:r>
            <a:r>
              <a:rPr sz="1600" spc="200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criterios</a:t>
            </a:r>
            <a:r>
              <a:rPr sz="1600" spc="195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de</a:t>
            </a:r>
            <a:r>
              <a:rPr sz="1600" spc="195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legalidad,</a:t>
            </a:r>
            <a:r>
              <a:rPr sz="1600" spc="210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honestidad,</a:t>
            </a:r>
            <a:r>
              <a:rPr sz="1600" spc="210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eficiencia,</a:t>
            </a:r>
            <a:r>
              <a:rPr sz="1600" spc="210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eficacia,</a:t>
            </a:r>
            <a:r>
              <a:rPr sz="1600" spc="204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economía,</a:t>
            </a:r>
            <a:r>
              <a:rPr sz="1600" spc="210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racionalidad,</a:t>
            </a:r>
            <a:r>
              <a:rPr sz="1600" spc="204" dirty="0">
                <a:solidFill>
                  <a:srgbClr val="404040"/>
                </a:solidFill>
                <a:latin typeface="Georgia"/>
                <a:cs typeface="Georgia"/>
              </a:rPr>
              <a:t>  </a:t>
            </a:r>
            <a:r>
              <a:rPr sz="1600" spc="-10" dirty="0">
                <a:solidFill>
                  <a:srgbClr val="404040"/>
                </a:solidFill>
                <a:latin typeface="Georgia"/>
                <a:cs typeface="Georgia"/>
              </a:rPr>
              <a:t>austeridad,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transparencia,</a:t>
            </a:r>
            <a:r>
              <a:rPr sz="1600" spc="-1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control, rendición</a:t>
            </a:r>
            <a:r>
              <a:rPr sz="1600" spc="1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de</a:t>
            </a:r>
            <a:r>
              <a:rPr sz="1600" spc="-3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cuentas</a:t>
            </a:r>
            <a:r>
              <a:rPr sz="1600" spc="-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y</a:t>
            </a:r>
            <a:r>
              <a:rPr sz="1600" spc="-3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equidad</a:t>
            </a:r>
            <a:r>
              <a:rPr sz="1600" spc="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404040"/>
                </a:solidFill>
                <a:latin typeface="Georgia"/>
                <a:cs typeface="Georgia"/>
              </a:rPr>
              <a:t>de</a:t>
            </a:r>
            <a:r>
              <a:rPr sz="1600" spc="-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eorgia"/>
                <a:cs typeface="Georgia"/>
              </a:rPr>
              <a:t>género.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635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Principios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generales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58003" y="2896298"/>
            <a:ext cx="247840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spc="-10" dirty="0">
                <a:latin typeface="Georgia"/>
                <a:cs typeface="Georgia"/>
              </a:rPr>
              <a:t>Anexos</a:t>
            </a:r>
            <a:endParaRPr sz="6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508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Generalidades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sobre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la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LFPRH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205" y="1417645"/>
            <a:ext cx="11346815" cy="422656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1400" b="1" dirty="0">
                <a:latin typeface="Georgia"/>
                <a:cs typeface="Georgia"/>
              </a:rPr>
              <a:t>74,</a:t>
            </a:r>
            <a:r>
              <a:rPr sz="1400" b="1" spc="-30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Fracción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IV</a:t>
            </a:r>
            <a:r>
              <a:rPr sz="1400" dirty="0">
                <a:latin typeface="Georgia"/>
                <a:cs typeface="Georgia"/>
              </a:rPr>
              <a:t>.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Facultades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exclusivas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Cámara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Diputados:</a:t>
            </a:r>
            <a:endParaRPr sz="1400">
              <a:latin typeface="Georgia"/>
              <a:cs typeface="Georgi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1400" dirty="0">
                <a:latin typeface="Georgia"/>
                <a:cs typeface="Georgia"/>
              </a:rPr>
              <a:t>Aprobar</a:t>
            </a:r>
            <a:r>
              <a:rPr sz="1400" spc="1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anualmente</a:t>
            </a:r>
            <a:r>
              <a:rPr sz="1400" spc="1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1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PEF,</a:t>
            </a:r>
            <a:r>
              <a:rPr sz="1400" spc="1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previo</a:t>
            </a:r>
            <a:r>
              <a:rPr sz="1400" spc="1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examen,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discusión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y,</a:t>
            </a:r>
            <a:r>
              <a:rPr sz="1400" spc="1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1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su</a:t>
            </a:r>
            <a:r>
              <a:rPr sz="1400" spc="1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caso,</a:t>
            </a:r>
            <a:r>
              <a:rPr sz="1400" spc="1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modificación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1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Proyecto</a:t>
            </a:r>
            <a:r>
              <a:rPr sz="1400" spc="1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enviado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por</a:t>
            </a:r>
            <a:r>
              <a:rPr sz="1400" spc="1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1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Ejecutivo</a:t>
            </a:r>
            <a:r>
              <a:rPr sz="1400" spc="1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Federal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[…].</a:t>
            </a:r>
            <a:r>
              <a:rPr sz="1400" spc="17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Podrá </a:t>
            </a:r>
            <a:r>
              <a:rPr sz="1400" dirty="0">
                <a:latin typeface="Georgia"/>
                <a:cs typeface="Georgia"/>
              </a:rPr>
              <a:t>autorizar</a:t>
            </a:r>
            <a:r>
              <a:rPr sz="1400" spc="3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erogaciones</a:t>
            </a:r>
            <a:r>
              <a:rPr sz="1400" spc="3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plurianuales</a:t>
            </a:r>
            <a:r>
              <a:rPr sz="1400" spc="3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para</a:t>
            </a:r>
            <a:r>
              <a:rPr sz="1400" spc="3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proyectos</a:t>
            </a:r>
            <a:r>
              <a:rPr sz="1400" spc="3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3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inversión</a:t>
            </a:r>
            <a:r>
              <a:rPr sz="1400" spc="3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3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infraestructura</a:t>
            </a:r>
            <a:r>
              <a:rPr sz="1400" spc="3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conforme</a:t>
            </a:r>
            <a:r>
              <a:rPr sz="1400" spc="3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3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lo</a:t>
            </a:r>
            <a:r>
              <a:rPr sz="1400" spc="3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dispuesto</a:t>
            </a:r>
            <a:r>
              <a:rPr sz="1400" spc="3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3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3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ley</a:t>
            </a:r>
            <a:r>
              <a:rPr sz="1400" spc="3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reglamentaria;</a:t>
            </a:r>
            <a:r>
              <a:rPr sz="1400" spc="390" dirty="0">
                <a:latin typeface="Georgia"/>
                <a:cs typeface="Georgia"/>
              </a:rPr>
              <a:t> </a:t>
            </a:r>
            <a:r>
              <a:rPr sz="1400" spc="-25" dirty="0">
                <a:latin typeface="Georgia"/>
                <a:cs typeface="Georgia"/>
              </a:rPr>
              <a:t>las </a:t>
            </a:r>
            <a:r>
              <a:rPr sz="1400" dirty="0">
                <a:latin typeface="Georgia"/>
                <a:cs typeface="Georgia"/>
              </a:rPr>
              <a:t>erogaciones</a:t>
            </a:r>
            <a:r>
              <a:rPr sz="1400" spc="-5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correspondientes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deberán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incluirse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los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subsecuentes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Presupuestos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Egresos.</a:t>
            </a:r>
            <a:endParaRPr sz="1400">
              <a:latin typeface="Georgia"/>
              <a:cs typeface="Georgia"/>
            </a:endParaRPr>
          </a:p>
          <a:p>
            <a:pPr marR="6350" algn="r">
              <a:lnSpc>
                <a:spcPct val="100000"/>
              </a:lnSpc>
              <a:spcBef>
                <a:spcPts val="610"/>
              </a:spcBef>
            </a:pPr>
            <a:r>
              <a:rPr sz="1050" spc="-10" dirty="0">
                <a:latin typeface="Georgia"/>
                <a:cs typeface="Georgia"/>
              </a:rPr>
              <a:t>Párrafo</a:t>
            </a:r>
            <a:r>
              <a:rPr sz="1050" spc="-55" dirty="0">
                <a:latin typeface="Georgia"/>
                <a:cs typeface="Georgia"/>
              </a:rPr>
              <a:t> </a:t>
            </a:r>
            <a:r>
              <a:rPr sz="1050" spc="-10" dirty="0">
                <a:latin typeface="Georgia"/>
                <a:cs typeface="Georgia"/>
              </a:rPr>
              <a:t>reformado</a:t>
            </a:r>
            <a:r>
              <a:rPr sz="1050" spc="-2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</a:t>
            </a:r>
            <a:r>
              <a:rPr sz="1050" spc="1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25-10-</a:t>
            </a:r>
            <a:r>
              <a:rPr sz="1050" spc="-10" dirty="0">
                <a:latin typeface="Georgia"/>
                <a:cs typeface="Georgia"/>
              </a:rPr>
              <a:t>1993,</a:t>
            </a:r>
            <a:r>
              <a:rPr sz="1050" spc="-2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30-07-</a:t>
            </a:r>
            <a:r>
              <a:rPr sz="1050" spc="-10" dirty="0">
                <a:latin typeface="Georgia"/>
                <a:cs typeface="Georgia"/>
              </a:rPr>
              <a:t>2004,</a:t>
            </a:r>
            <a:r>
              <a:rPr sz="1050" spc="-2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07-05-</a:t>
            </a:r>
            <a:r>
              <a:rPr sz="1050" spc="-20" dirty="0">
                <a:latin typeface="Georgia"/>
                <a:cs typeface="Georgia"/>
              </a:rPr>
              <a:t>2008</a:t>
            </a:r>
            <a:endParaRPr sz="1050">
              <a:latin typeface="Georgia"/>
              <a:cs typeface="Georgia"/>
            </a:endParaRPr>
          </a:p>
          <a:p>
            <a:pPr marL="12700" marR="6350" algn="just">
              <a:lnSpc>
                <a:spcPct val="100000"/>
              </a:lnSpc>
              <a:spcBef>
                <a:spcPts val="595"/>
              </a:spcBef>
            </a:pPr>
            <a:r>
              <a:rPr sz="1400" dirty="0">
                <a:latin typeface="Georgia"/>
                <a:cs typeface="Georgia"/>
              </a:rPr>
              <a:t>El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Ejecutivo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Federal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hará</a:t>
            </a:r>
            <a:r>
              <a:rPr sz="1400" spc="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llegar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Cámara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Iniciativa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Ley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Ingresos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Proyecto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PEF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más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tardar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día</a:t>
            </a:r>
            <a:r>
              <a:rPr sz="1400" spc="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8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mes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septiembre </a:t>
            </a:r>
            <a:r>
              <a:rPr sz="1400" dirty="0">
                <a:latin typeface="Georgia"/>
                <a:cs typeface="Georgia"/>
              </a:rPr>
              <a:t>[…].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Cámara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Diputados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deberá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aprobar el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PEF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más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tardar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día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15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mes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noviembre.</a:t>
            </a:r>
            <a:endParaRPr sz="1400">
              <a:latin typeface="Georgia"/>
              <a:cs typeface="Georgia"/>
            </a:endParaRPr>
          </a:p>
          <a:p>
            <a:pPr marR="5715" algn="r">
              <a:lnSpc>
                <a:spcPct val="100000"/>
              </a:lnSpc>
              <a:spcBef>
                <a:spcPts val="610"/>
              </a:spcBef>
            </a:pPr>
            <a:r>
              <a:rPr sz="1050" spc="-10" dirty="0">
                <a:latin typeface="Georgia"/>
                <a:cs typeface="Georgia"/>
              </a:rPr>
              <a:t>Párrafo</a:t>
            </a:r>
            <a:r>
              <a:rPr sz="1050" spc="-45" dirty="0">
                <a:latin typeface="Georgia"/>
                <a:cs typeface="Georgia"/>
              </a:rPr>
              <a:t> </a:t>
            </a:r>
            <a:r>
              <a:rPr sz="1050" spc="-10" dirty="0">
                <a:latin typeface="Georgia"/>
                <a:cs typeface="Georgia"/>
              </a:rPr>
              <a:t>reformado</a:t>
            </a:r>
            <a:r>
              <a:rPr sz="1050" spc="-1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</a:t>
            </a:r>
            <a:r>
              <a:rPr sz="1050" spc="2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17-11-</a:t>
            </a:r>
            <a:r>
              <a:rPr sz="1050" spc="-10" dirty="0">
                <a:latin typeface="Georgia"/>
                <a:cs typeface="Georgia"/>
              </a:rPr>
              <a:t>1982, </a:t>
            </a:r>
            <a:r>
              <a:rPr sz="1050" dirty="0">
                <a:latin typeface="Georgia"/>
                <a:cs typeface="Georgia"/>
              </a:rPr>
              <a:t>25-</a:t>
            </a:r>
            <a:r>
              <a:rPr sz="1050" spc="-10" dirty="0">
                <a:latin typeface="Georgia"/>
                <a:cs typeface="Georgia"/>
              </a:rPr>
              <a:t>10-1993,</a:t>
            </a:r>
            <a:r>
              <a:rPr sz="1050" spc="-3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30-07-</a:t>
            </a:r>
            <a:r>
              <a:rPr sz="1050" spc="-20" dirty="0">
                <a:latin typeface="Georgia"/>
                <a:cs typeface="Georgia"/>
              </a:rPr>
              <a:t>2004</a:t>
            </a:r>
            <a:endParaRPr sz="1050">
              <a:latin typeface="Georgia"/>
              <a:cs typeface="Georgia"/>
            </a:endParaRPr>
          </a:p>
          <a:p>
            <a:pPr marL="12700" marR="5080" algn="just">
              <a:lnSpc>
                <a:spcPct val="100000"/>
              </a:lnSpc>
              <a:spcBef>
                <a:spcPts val="590"/>
              </a:spcBef>
            </a:pPr>
            <a:r>
              <a:rPr sz="1400" dirty="0">
                <a:latin typeface="Georgia"/>
                <a:cs typeface="Georgia"/>
              </a:rPr>
              <a:t>Cuando</a:t>
            </a:r>
            <a:r>
              <a:rPr sz="1400" spc="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inicie</a:t>
            </a:r>
            <a:r>
              <a:rPr sz="1400" spc="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su</a:t>
            </a:r>
            <a:r>
              <a:rPr sz="1400" spc="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encargo</a:t>
            </a:r>
            <a:r>
              <a:rPr sz="1400" spc="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fecha</a:t>
            </a:r>
            <a:r>
              <a:rPr sz="1400" spc="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prevista</a:t>
            </a:r>
            <a:r>
              <a:rPr sz="1400" spc="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por</a:t>
            </a:r>
            <a:r>
              <a:rPr sz="1400" spc="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artículo</a:t>
            </a:r>
            <a:r>
              <a:rPr sz="1400" spc="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83,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Ejecutivo</a:t>
            </a:r>
            <a:r>
              <a:rPr sz="1400" spc="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Federal</a:t>
            </a:r>
            <a:r>
              <a:rPr sz="1400" spc="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hará</a:t>
            </a:r>
            <a:r>
              <a:rPr sz="1400" spc="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llegar</a:t>
            </a:r>
            <a:r>
              <a:rPr sz="1400" spc="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Cámara</a:t>
            </a:r>
            <a:r>
              <a:rPr sz="1400" spc="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iniciativa</a:t>
            </a:r>
            <a:r>
              <a:rPr sz="1400" spc="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Ley</a:t>
            </a:r>
            <a:r>
              <a:rPr sz="1400" spc="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Ingresos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40" dirty="0">
                <a:latin typeface="Georgia"/>
                <a:cs typeface="Georgia"/>
              </a:rPr>
              <a:t> </a:t>
            </a:r>
            <a:r>
              <a:rPr sz="1400" spc="-25" dirty="0">
                <a:latin typeface="Georgia"/>
                <a:cs typeface="Georgia"/>
              </a:rPr>
              <a:t>el </a:t>
            </a:r>
            <a:r>
              <a:rPr sz="1400" dirty="0">
                <a:latin typeface="Georgia"/>
                <a:cs typeface="Georgia"/>
              </a:rPr>
              <a:t>proyecto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 PEF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más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tardar</a:t>
            </a:r>
            <a:r>
              <a:rPr sz="1400" spc="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día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15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mes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 </a:t>
            </a:r>
            <a:r>
              <a:rPr sz="1400" spc="-10" dirty="0">
                <a:latin typeface="Georgia"/>
                <a:cs typeface="Georgia"/>
              </a:rPr>
              <a:t>noviembre.</a:t>
            </a:r>
            <a:endParaRPr sz="1400">
              <a:latin typeface="Georgia"/>
              <a:cs typeface="Georgia"/>
            </a:endParaRPr>
          </a:p>
          <a:p>
            <a:pPr marR="8255" algn="r">
              <a:lnSpc>
                <a:spcPct val="100000"/>
              </a:lnSpc>
              <a:spcBef>
                <a:spcPts val="610"/>
              </a:spcBef>
            </a:pPr>
            <a:r>
              <a:rPr sz="1050" spc="-10" dirty="0">
                <a:latin typeface="Georgia"/>
                <a:cs typeface="Georgia"/>
              </a:rPr>
              <a:t>Párrafo</a:t>
            </a:r>
            <a:r>
              <a:rPr sz="1050" spc="-50" dirty="0">
                <a:latin typeface="Georgia"/>
                <a:cs typeface="Georgia"/>
              </a:rPr>
              <a:t> </a:t>
            </a:r>
            <a:r>
              <a:rPr sz="1050" spc="-10" dirty="0">
                <a:latin typeface="Georgia"/>
                <a:cs typeface="Georgia"/>
              </a:rPr>
              <a:t>adicionado</a:t>
            </a:r>
            <a:r>
              <a:rPr sz="1050" spc="-2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</a:t>
            </a:r>
            <a:r>
              <a:rPr sz="1050" spc="2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30-07-</a:t>
            </a:r>
            <a:r>
              <a:rPr sz="1050" spc="-10" dirty="0">
                <a:latin typeface="Georgia"/>
                <a:cs typeface="Georgia"/>
              </a:rPr>
              <a:t>2004.</a:t>
            </a:r>
            <a:r>
              <a:rPr sz="1050" spc="-15" dirty="0">
                <a:latin typeface="Georgia"/>
                <a:cs typeface="Georgia"/>
              </a:rPr>
              <a:t> </a:t>
            </a:r>
            <a:r>
              <a:rPr sz="1050" spc="-10" dirty="0">
                <a:latin typeface="Georgia"/>
                <a:cs typeface="Georgia"/>
              </a:rPr>
              <a:t>Reformado</a:t>
            </a:r>
            <a:r>
              <a:rPr sz="1050" spc="-2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</a:t>
            </a:r>
            <a:r>
              <a:rPr sz="1050" spc="2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10-02-</a:t>
            </a:r>
            <a:r>
              <a:rPr sz="1050" spc="-20" dirty="0">
                <a:latin typeface="Georgia"/>
                <a:cs typeface="Georgia"/>
              </a:rPr>
              <a:t>2014</a:t>
            </a:r>
            <a:endParaRPr sz="105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590"/>
              </a:spcBef>
            </a:pPr>
            <a:r>
              <a:rPr sz="1400" dirty="0">
                <a:latin typeface="Georgia"/>
                <a:cs typeface="Georgia"/>
              </a:rPr>
              <a:t>No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podrá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haber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partidas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secretas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Presupuesto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Egresos</a:t>
            </a:r>
            <a:r>
              <a:rPr sz="1400" spc="-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Federación.</a:t>
            </a:r>
            <a:endParaRPr sz="1400">
              <a:latin typeface="Georgia"/>
              <a:cs typeface="Georgia"/>
            </a:endParaRPr>
          </a:p>
          <a:p>
            <a:pPr marR="6350" algn="r">
              <a:lnSpc>
                <a:spcPct val="100000"/>
              </a:lnSpc>
              <a:spcBef>
                <a:spcPts val="615"/>
              </a:spcBef>
            </a:pPr>
            <a:r>
              <a:rPr sz="1050" spc="-10" dirty="0">
                <a:latin typeface="Georgia"/>
                <a:cs typeface="Georgia"/>
              </a:rPr>
              <a:t>Párrafo</a:t>
            </a:r>
            <a:r>
              <a:rPr sz="1050" spc="-45" dirty="0">
                <a:latin typeface="Georgia"/>
                <a:cs typeface="Georgia"/>
              </a:rPr>
              <a:t> </a:t>
            </a:r>
            <a:r>
              <a:rPr sz="1050" spc="-10" dirty="0">
                <a:latin typeface="Georgia"/>
                <a:cs typeface="Georgia"/>
              </a:rPr>
              <a:t>reformado</a:t>
            </a:r>
            <a:r>
              <a:rPr sz="1050" spc="-1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</a:t>
            </a:r>
            <a:r>
              <a:rPr sz="1050" spc="3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17-05-</a:t>
            </a:r>
            <a:r>
              <a:rPr sz="1050" spc="-20" dirty="0">
                <a:latin typeface="Georgia"/>
                <a:cs typeface="Georgia"/>
              </a:rPr>
              <a:t>2021</a:t>
            </a:r>
            <a:endParaRPr sz="1050">
              <a:latin typeface="Georgia"/>
              <a:cs typeface="Georgia"/>
            </a:endParaRPr>
          </a:p>
          <a:p>
            <a:pPr marL="12700" marR="288925" algn="just">
              <a:lnSpc>
                <a:spcPct val="100000"/>
              </a:lnSpc>
              <a:spcBef>
                <a:spcPts val="590"/>
              </a:spcBef>
            </a:pPr>
            <a:r>
              <a:rPr sz="1400" dirty="0">
                <a:latin typeface="Georgia"/>
                <a:cs typeface="Georgia"/>
              </a:rPr>
              <a:t>Sólo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podrá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ampliar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plazo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presentación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iniciativa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Ley de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Ingresos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Proyecto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PEF,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cuando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medie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solicitud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-10" dirty="0">
                <a:latin typeface="Georgia"/>
                <a:cs typeface="Georgia"/>
              </a:rPr>
              <a:t> Ejecutivo </a:t>
            </a:r>
            <a:r>
              <a:rPr sz="1400" dirty="0">
                <a:latin typeface="Georgia"/>
                <a:cs typeface="Georgia"/>
              </a:rPr>
              <a:t>suficientemente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justificada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juicio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Cámara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Comisión</a:t>
            </a:r>
            <a:r>
              <a:rPr sz="1400" spc="-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Permanente,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debiendo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comparecer</a:t>
            </a:r>
            <a:r>
              <a:rPr sz="1400" spc="-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todo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caso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Secretario</a:t>
            </a:r>
            <a:r>
              <a:rPr sz="1400" spc="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Despacho correspondiente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informar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 las razones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lo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motiven.</a:t>
            </a:r>
            <a:endParaRPr sz="1400">
              <a:latin typeface="Georgia"/>
              <a:cs typeface="Georgia"/>
            </a:endParaRPr>
          </a:p>
          <a:p>
            <a:pPr marR="6350" algn="r">
              <a:lnSpc>
                <a:spcPct val="100000"/>
              </a:lnSpc>
              <a:spcBef>
                <a:spcPts val="610"/>
              </a:spcBef>
            </a:pPr>
            <a:r>
              <a:rPr sz="1050" spc="-10" dirty="0">
                <a:latin typeface="Georgia"/>
                <a:cs typeface="Georgia"/>
              </a:rPr>
              <a:t>Párrafo</a:t>
            </a:r>
            <a:r>
              <a:rPr sz="1050" spc="-45" dirty="0">
                <a:latin typeface="Georgia"/>
                <a:cs typeface="Georgia"/>
              </a:rPr>
              <a:t> </a:t>
            </a:r>
            <a:r>
              <a:rPr sz="1050" spc="-10" dirty="0">
                <a:latin typeface="Georgia"/>
                <a:cs typeface="Georgia"/>
              </a:rPr>
              <a:t>reformado</a:t>
            </a:r>
            <a:r>
              <a:rPr sz="1050" spc="-2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</a:t>
            </a:r>
            <a:r>
              <a:rPr sz="1050" spc="2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25-10-</a:t>
            </a:r>
            <a:r>
              <a:rPr sz="1050" spc="-10" dirty="0">
                <a:latin typeface="Georgia"/>
                <a:cs typeface="Georgia"/>
              </a:rPr>
              <a:t>1993, </a:t>
            </a:r>
            <a:r>
              <a:rPr sz="1050" dirty="0">
                <a:latin typeface="Georgia"/>
                <a:cs typeface="Georgia"/>
              </a:rPr>
              <a:t>07-</a:t>
            </a:r>
            <a:r>
              <a:rPr sz="1050" spc="-10" dirty="0">
                <a:latin typeface="Georgia"/>
                <a:cs typeface="Georgia"/>
              </a:rPr>
              <a:t>05-</a:t>
            </a:r>
            <a:r>
              <a:rPr sz="1050" spc="-20" dirty="0">
                <a:latin typeface="Georgia"/>
                <a:cs typeface="Georgia"/>
              </a:rPr>
              <a:t>2008</a:t>
            </a:r>
            <a:endParaRPr sz="105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508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Generalidades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sobre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la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LFPRH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7550" y="1479296"/>
            <a:ext cx="10892155" cy="4281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6525" algn="just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Georgia"/>
                <a:cs typeface="Georgia"/>
              </a:rPr>
              <a:t>75.</a:t>
            </a:r>
            <a:r>
              <a:rPr sz="1400" b="1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Cámara</a:t>
            </a:r>
            <a:r>
              <a:rPr sz="1400" spc="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 Diputados,</a:t>
            </a:r>
            <a:r>
              <a:rPr sz="1400" spc="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al aprobar</a:t>
            </a:r>
            <a:r>
              <a:rPr sz="1400" spc="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PEF,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no</a:t>
            </a:r>
            <a:r>
              <a:rPr sz="1400" spc="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podrá</a:t>
            </a:r>
            <a:r>
              <a:rPr sz="1400" spc="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dejar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señalar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retribución</a:t>
            </a:r>
            <a:r>
              <a:rPr sz="1400" spc="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 corresponda</a:t>
            </a:r>
            <a:r>
              <a:rPr sz="1400" spc="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un</a:t>
            </a:r>
            <a:r>
              <a:rPr sz="1400" spc="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empleo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establecido</a:t>
            </a:r>
            <a:r>
              <a:rPr sz="1400" spc="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por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spc="-25" dirty="0">
                <a:latin typeface="Georgia"/>
                <a:cs typeface="Georgia"/>
              </a:rPr>
              <a:t>la </a:t>
            </a:r>
            <a:r>
              <a:rPr sz="1400" dirty="0">
                <a:latin typeface="Georgia"/>
                <a:cs typeface="Georgia"/>
              </a:rPr>
              <a:t>ley;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10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10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caso</a:t>
            </a:r>
            <a:r>
              <a:rPr sz="1400" spc="1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1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</a:t>
            </a:r>
            <a:r>
              <a:rPr sz="1400" spc="114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</a:t>
            </a:r>
            <a:r>
              <a:rPr sz="1400" spc="1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omita</a:t>
            </a:r>
            <a:r>
              <a:rPr sz="1400" spc="10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fijar</a:t>
            </a:r>
            <a:r>
              <a:rPr sz="1400" spc="1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dicha</a:t>
            </a:r>
            <a:r>
              <a:rPr sz="1400" spc="10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remuneración,</a:t>
            </a:r>
            <a:r>
              <a:rPr sz="1400" spc="1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</a:t>
            </a:r>
            <a:r>
              <a:rPr sz="1400" spc="114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entenderá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por</a:t>
            </a:r>
            <a:r>
              <a:rPr sz="1400" spc="1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señalada</a:t>
            </a:r>
            <a:r>
              <a:rPr sz="1400" spc="10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10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fijada</a:t>
            </a:r>
            <a:r>
              <a:rPr sz="1400" spc="10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1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10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Presupuesto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anterior</a:t>
            </a:r>
            <a:r>
              <a:rPr sz="1400" spc="1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1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10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10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ley</a:t>
            </a:r>
            <a:r>
              <a:rPr sz="1400" spc="105" dirty="0">
                <a:latin typeface="Georgia"/>
                <a:cs typeface="Georgia"/>
              </a:rPr>
              <a:t> </a:t>
            </a:r>
            <a:r>
              <a:rPr sz="1400" spc="-25" dirty="0">
                <a:latin typeface="Georgia"/>
                <a:cs typeface="Georgia"/>
              </a:rPr>
              <a:t>que </a:t>
            </a:r>
            <a:r>
              <a:rPr sz="1400" dirty="0">
                <a:latin typeface="Georgia"/>
                <a:cs typeface="Georgia"/>
              </a:rPr>
              <a:t>estableció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empleo.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deberán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respetar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las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bases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previstas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artículo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127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CPEUM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las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leyes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expida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Congreso.</a:t>
            </a:r>
            <a:endParaRPr sz="1400">
              <a:latin typeface="Georgia"/>
              <a:cs typeface="Georgia"/>
            </a:endParaRPr>
          </a:p>
          <a:p>
            <a:pPr marR="137160" algn="r">
              <a:lnSpc>
                <a:spcPct val="100000"/>
              </a:lnSpc>
              <a:spcBef>
                <a:spcPts val="610"/>
              </a:spcBef>
            </a:pPr>
            <a:r>
              <a:rPr sz="1050" dirty="0">
                <a:latin typeface="Georgia"/>
                <a:cs typeface="Georgia"/>
              </a:rPr>
              <a:t>Párrafo</a:t>
            </a:r>
            <a:r>
              <a:rPr sz="1050" spc="-6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adicionado</a:t>
            </a:r>
            <a:r>
              <a:rPr sz="1050" spc="-3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</a:t>
            </a:r>
            <a:r>
              <a:rPr sz="1050" spc="1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24-08-</a:t>
            </a:r>
            <a:r>
              <a:rPr sz="1050" spc="-20" dirty="0">
                <a:latin typeface="Georgia"/>
                <a:cs typeface="Georgia"/>
              </a:rPr>
              <a:t>2009</a:t>
            </a:r>
            <a:endParaRPr sz="1050">
              <a:latin typeface="Georgia"/>
              <a:cs typeface="Georgia"/>
            </a:endParaRPr>
          </a:p>
          <a:p>
            <a:pPr marL="12700" marR="134620" algn="just">
              <a:lnSpc>
                <a:spcPct val="100000"/>
              </a:lnSpc>
              <a:spcBef>
                <a:spcPts val="590"/>
              </a:spcBef>
            </a:pPr>
            <a:r>
              <a:rPr sz="1400" dirty="0">
                <a:latin typeface="Georgia"/>
                <a:cs typeface="Georgia"/>
              </a:rPr>
              <a:t>Los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poderes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federales,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organismos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con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autonomía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reconocida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esta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Constitución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ejerzan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recursos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PEF,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deberán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incluir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dentro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2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sus</a:t>
            </a:r>
            <a:r>
              <a:rPr sz="1400" spc="2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proyectos</a:t>
            </a:r>
            <a:r>
              <a:rPr sz="1400" spc="2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254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presupuestos,</a:t>
            </a:r>
            <a:r>
              <a:rPr sz="1400" spc="2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los</a:t>
            </a:r>
            <a:r>
              <a:rPr sz="1400" spc="254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tabuladores</a:t>
            </a:r>
            <a:r>
              <a:rPr sz="1400" spc="2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desglosados</a:t>
            </a:r>
            <a:r>
              <a:rPr sz="1400" spc="2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2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las</a:t>
            </a:r>
            <a:r>
              <a:rPr sz="1400" spc="2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remuneraciones</a:t>
            </a:r>
            <a:r>
              <a:rPr sz="1400" spc="2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254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sus</a:t>
            </a:r>
            <a:r>
              <a:rPr sz="1400" spc="229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servidores</a:t>
            </a:r>
            <a:r>
              <a:rPr sz="1400" spc="2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públicos.</a:t>
            </a:r>
            <a:r>
              <a:rPr sz="1400" spc="2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Estas</a:t>
            </a:r>
            <a:r>
              <a:rPr sz="1400" spc="24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propuestas </a:t>
            </a:r>
            <a:r>
              <a:rPr sz="1400" dirty="0">
                <a:latin typeface="Georgia"/>
                <a:cs typeface="Georgia"/>
              </a:rPr>
              <a:t>deberán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observar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procedimiento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aprobación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presupuesto</a:t>
            </a:r>
            <a:r>
              <a:rPr sz="1400" spc="10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egresos,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(art.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74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fracción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IV</a:t>
            </a:r>
            <a:r>
              <a:rPr sz="1400" spc="10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CPEUM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demás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disposiciones </a:t>
            </a:r>
            <a:r>
              <a:rPr sz="1400" dirty="0">
                <a:latin typeface="Georgia"/>
                <a:cs typeface="Georgia"/>
              </a:rPr>
              <a:t>legales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aplicables).</a:t>
            </a:r>
            <a:endParaRPr sz="1400">
              <a:latin typeface="Georgia"/>
              <a:cs typeface="Georgia"/>
            </a:endParaRPr>
          </a:p>
          <a:p>
            <a:pPr marR="135890" algn="r">
              <a:lnSpc>
                <a:spcPct val="100000"/>
              </a:lnSpc>
              <a:spcBef>
                <a:spcPts val="615"/>
              </a:spcBef>
            </a:pPr>
            <a:r>
              <a:rPr sz="1050" dirty="0">
                <a:latin typeface="Georgia"/>
                <a:cs typeface="Georgia"/>
              </a:rPr>
              <a:t>Párrafo</a:t>
            </a:r>
            <a:r>
              <a:rPr sz="1050" spc="-7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reformado</a:t>
            </a:r>
            <a:r>
              <a:rPr sz="1050" spc="-5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</a:t>
            </a:r>
            <a:r>
              <a:rPr sz="1050" spc="-10" dirty="0">
                <a:latin typeface="Georgia"/>
                <a:cs typeface="Georgia"/>
              </a:rPr>
              <a:t> 25-</a:t>
            </a:r>
            <a:r>
              <a:rPr sz="1050" dirty="0">
                <a:latin typeface="Georgia"/>
                <a:cs typeface="Georgia"/>
              </a:rPr>
              <a:t>10-</a:t>
            </a:r>
            <a:r>
              <a:rPr sz="1050" spc="-10" dirty="0">
                <a:latin typeface="Georgia"/>
                <a:cs typeface="Georgia"/>
              </a:rPr>
              <a:t>1993,</a:t>
            </a:r>
            <a:r>
              <a:rPr sz="1050" spc="-4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07-</a:t>
            </a:r>
            <a:r>
              <a:rPr sz="1050" spc="-10" dirty="0">
                <a:latin typeface="Georgia"/>
                <a:cs typeface="Georgia"/>
              </a:rPr>
              <a:t>05-</a:t>
            </a:r>
            <a:r>
              <a:rPr sz="1050" spc="-20" dirty="0">
                <a:latin typeface="Georgia"/>
                <a:cs typeface="Georgia"/>
              </a:rPr>
              <a:t>2008</a:t>
            </a:r>
            <a:endParaRPr sz="10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Georgia"/>
              <a:cs typeface="Georgia"/>
            </a:endParaRPr>
          </a:p>
          <a:p>
            <a:pPr marL="416559" indent="-404495" algn="just">
              <a:lnSpc>
                <a:spcPct val="100000"/>
              </a:lnSpc>
              <a:buFont typeface="Georgia"/>
              <a:buAutoNum type="arabicPeriod" startAt="126"/>
              <a:tabLst>
                <a:tab pos="417195" algn="l"/>
              </a:tabLst>
            </a:pPr>
            <a:r>
              <a:rPr sz="1400" dirty="0">
                <a:latin typeface="Georgia"/>
                <a:cs typeface="Georgia"/>
              </a:rPr>
              <a:t>No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podrá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hacerse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pago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alguno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</a:t>
            </a:r>
            <a:r>
              <a:rPr sz="1400" spc="-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no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esté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comprendido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-2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Presupuesto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determinado</a:t>
            </a:r>
            <a:r>
              <a:rPr sz="1400" spc="-2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por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ley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posterior.</a:t>
            </a:r>
            <a:endParaRPr sz="1400">
              <a:latin typeface="Georgia"/>
              <a:cs typeface="Georgia"/>
            </a:endParaRPr>
          </a:p>
          <a:p>
            <a:pPr marL="12700" marR="5715" algn="just">
              <a:lnSpc>
                <a:spcPct val="100000"/>
              </a:lnSpc>
              <a:spcBef>
                <a:spcPts val="1410"/>
              </a:spcBef>
              <a:buFont typeface="Georgia"/>
              <a:buAutoNum type="arabicPeriod" startAt="126"/>
              <a:tabLst>
                <a:tab pos="414655" algn="l"/>
              </a:tabLst>
            </a:pPr>
            <a:r>
              <a:rPr sz="1400" dirty="0">
                <a:latin typeface="Georgia"/>
                <a:cs typeface="Georgia"/>
              </a:rPr>
              <a:t>Los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servidores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públicos</a:t>
            </a:r>
            <a:r>
              <a:rPr sz="1400" spc="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[…]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recibirán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una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remuneración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adecuada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irrenunciable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por</a:t>
            </a:r>
            <a:r>
              <a:rPr sz="1400" spc="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desempeño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su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función,</a:t>
            </a:r>
            <a:r>
              <a:rPr sz="1400" spc="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empleo,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cargo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spc="-50" dirty="0">
                <a:latin typeface="Georgia"/>
                <a:cs typeface="Georgia"/>
              </a:rPr>
              <a:t>o </a:t>
            </a:r>
            <a:r>
              <a:rPr sz="1400" dirty="0">
                <a:latin typeface="Georgia"/>
                <a:cs typeface="Georgia"/>
              </a:rPr>
              <a:t>comisión,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 deberá</a:t>
            </a:r>
            <a:r>
              <a:rPr sz="1400" spc="-1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ser</a:t>
            </a:r>
            <a:r>
              <a:rPr sz="1400" spc="1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proporcional</a:t>
            </a:r>
            <a:r>
              <a:rPr sz="1400" spc="-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sus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responsabilidades.</a:t>
            </a:r>
            <a:r>
              <a:rPr sz="1400" spc="-3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Fracciones</a:t>
            </a:r>
            <a:r>
              <a:rPr sz="1400" spc="-10" dirty="0">
                <a:latin typeface="Georgia"/>
                <a:cs typeface="Georgia"/>
              </a:rPr>
              <a:t> I-</a:t>
            </a:r>
            <a:r>
              <a:rPr sz="1400" spc="-25" dirty="0">
                <a:latin typeface="Georgia"/>
                <a:cs typeface="Georgia"/>
              </a:rPr>
              <a:t>VI</a:t>
            </a:r>
            <a:endParaRPr sz="1400">
              <a:latin typeface="Georgia"/>
              <a:cs typeface="Georgia"/>
            </a:endParaRPr>
          </a:p>
          <a:p>
            <a:pPr marR="8255" algn="r">
              <a:lnSpc>
                <a:spcPct val="100000"/>
              </a:lnSpc>
              <a:spcBef>
                <a:spcPts val="10"/>
              </a:spcBef>
            </a:pPr>
            <a:r>
              <a:rPr sz="1050" dirty="0">
                <a:latin typeface="Georgia"/>
                <a:cs typeface="Georgia"/>
              </a:rPr>
              <a:t>Párrafo</a:t>
            </a:r>
            <a:r>
              <a:rPr sz="1050" spc="-65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reformado</a:t>
            </a:r>
            <a:r>
              <a:rPr sz="1050" spc="-40" dirty="0">
                <a:latin typeface="Georgia"/>
                <a:cs typeface="Georgia"/>
              </a:rPr>
              <a:t> </a:t>
            </a:r>
            <a:r>
              <a:rPr sz="1050" dirty="0">
                <a:latin typeface="Georgia"/>
                <a:cs typeface="Georgia"/>
              </a:rPr>
              <a:t>DOF 29-01-</a:t>
            </a:r>
            <a:r>
              <a:rPr sz="1050" spc="-20" dirty="0">
                <a:latin typeface="Georgia"/>
                <a:cs typeface="Georgia"/>
              </a:rPr>
              <a:t>2016</a:t>
            </a:r>
            <a:endParaRPr sz="10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Georgia"/>
              <a:cs typeface="Georgia"/>
            </a:endParaRPr>
          </a:p>
          <a:p>
            <a:pPr marL="12700" marR="5080" algn="just">
              <a:lnSpc>
                <a:spcPct val="100000"/>
              </a:lnSpc>
            </a:pPr>
            <a:r>
              <a:rPr sz="1400" b="1" dirty="0">
                <a:latin typeface="Georgia"/>
                <a:cs typeface="Georgia"/>
              </a:rPr>
              <a:t>134</a:t>
            </a:r>
            <a:r>
              <a:rPr sz="1400" dirty="0">
                <a:latin typeface="Georgia"/>
                <a:cs typeface="Georgia"/>
              </a:rPr>
              <a:t>.</a:t>
            </a:r>
            <a:r>
              <a:rPr sz="1400" spc="2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Los</a:t>
            </a:r>
            <a:r>
              <a:rPr sz="1400" spc="2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recursos</a:t>
            </a:r>
            <a:r>
              <a:rPr sz="1400" spc="2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económicos</a:t>
            </a:r>
            <a:r>
              <a:rPr sz="1400" spc="2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[…]</a:t>
            </a:r>
            <a:r>
              <a:rPr sz="1400" spc="2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</a:t>
            </a:r>
            <a:r>
              <a:rPr sz="1400" spc="2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administrarán</a:t>
            </a:r>
            <a:r>
              <a:rPr sz="1400" spc="2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con</a:t>
            </a:r>
            <a:r>
              <a:rPr sz="1400" spc="2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eficiencia,</a:t>
            </a:r>
            <a:r>
              <a:rPr sz="1400" spc="2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eficacia,</a:t>
            </a:r>
            <a:r>
              <a:rPr sz="1400" spc="2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economía,</a:t>
            </a:r>
            <a:r>
              <a:rPr sz="1400" spc="2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transparencia</a:t>
            </a:r>
            <a:r>
              <a:rPr sz="1400" spc="2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2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honradez</a:t>
            </a:r>
            <a:r>
              <a:rPr sz="1400" spc="2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para</a:t>
            </a:r>
            <a:r>
              <a:rPr sz="1400" spc="2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satisfacer</a:t>
            </a:r>
            <a:r>
              <a:rPr sz="1400" spc="300" dirty="0">
                <a:latin typeface="Georgia"/>
                <a:cs typeface="Georgia"/>
              </a:rPr>
              <a:t> </a:t>
            </a:r>
            <a:r>
              <a:rPr sz="1400" spc="-25" dirty="0">
                <a:latin typeface="Georgia"/>
                <a:cs typeface="Georgia"/>
              </a:rPr>
              <a:t>los </a:t>
            </a:r>
            <a:r>
              <a:rPr sz="1400" dirty="0">
                <a:latin typeface="Georgia"/>
                <a:cs typeface="Georgia"/>
              </a:rPr>
              <a:t>objetivos</a:t>
            </a:r>
            <a:r>
              <a:rPr sz="1400" spc="1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1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los</a:t>
            </a:r>
            <a:r>
              <a:rPr sz="1400" spc="1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estén</a:t>
            </a:r>
            <a:r>
              <a:rPr sz="1400" spc="1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destinados</a:t>
            </a:r>
            <a:r>
              <a:rPr sz="1400" spc="1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[…]</a:t>
            </a:r>
            <a:r>
              <a:rPr sz="1400" spc="1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deberá</a:t>
            </a:r>
            <a:r>
              <a:rPr sz="1400" spc="1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asegurar</a:t>
            </a:r>
            <a:r>
              <a:rPr sz="1400" spc="1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al</a:t>
            </a:r>
            <a:r>
              <a:rPr sz="1400" spc="1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Estado</a:t>
            </a:r>
            <a:r>
              <a:rPr sz="1400" spc="1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las</a:t>
            </a:r>
            <a:r>
              <a:rPr sz="1400" spc="1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mejores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condiciones</a:t>
            </a:r>
            <a:r>
              <a:rPr sz="1400" spc="1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disponibles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1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cuanto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1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precio,</a:t>
            </a:r>
            <a:r>
              <a:rPr sz="1400" spc="17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calidad, </a:t>
            </a:r>
            <a:r>
              <a:rPr sz="1400" dirty="0">
                <a:latin typeface="Georgia"/>
                <a:cs typeface="Georgia"/>
              </a:rPr>
              <a:t>financiamiento,</a:t>
            </a:r>
            <a:r>
              <a:rPr sz="1400" spc="1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oportunidad</a:t>
            </a:r>
            <a:r>
              <a:rPr sz="1400" spc="1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[…],</a:t>
            </a:r>
            <a:r>
              <a:rPr sz="1400" spc="1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aplicar</a:t>
            </a:r>
            <a:r>
              <a:rPr sz="1400" spc="1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con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imparcialidad</a:t>
            </a:r>
            <a:r>
              <a:rPr sz="1400" spc="1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los</a:t>
            </a:r>
            <a:r>
              <a:rPr sz="1400" spc="1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recursos</a:t>
            </a:r>
            <a:r>
              <a:rPr sz="1400" spc="1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públicos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sin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influir</a:t>
            </a:r>
            <a:r>
              <a:rPr sz="1400" spc="1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</a:t>
            </a:r>
            <a:r>
              <a:rPr sz="1400" spc="1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1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equidad</a:t>
            </a:r>
            <a:r>
              <a:rPr sz="1400" spc="1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1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1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competencia</a:t>
            </a:r>
            <a:r>
              <a:rPr sz="1400" spc="1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entre</a:t>
            </a:r>
            <a:r>
              <a:rPr sz="1400" spc="180" dirty="0">
                <a:latin typeface="Georgia"/>
                <a:cs typeface="Georgia"/>
              </a:rPr>
              <a:t> </a:t>
            </a:r>
            <a:r>
              <a:rPr sz="1400" spc="-25" dirty="0">
                <a:latin typeface="Georgia"/>
                <a:cs typeface="Georgia"/>
              </a:rPr>
              <a:t>los </a:t>
            </a:r>
            <a:r>
              <a:rPr sz="1400" dirty="0">
                <a:latin typeface="Georgia"/>
                <a:cs typeface="Georgia"/>
              </a:rPr>
              <a:t>partidos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políticos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05795" y="137477"/>
            <a:ext cx="152400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Contenido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2514600"/>
            <a:ext cx="9951085" cy="1513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endParaRPr sz="2000" dirty="0">
              <a:latin typeface="Georgia"/>
              <a:cs typeface="Georgia"/>
            </a:endParaRPr>
          </a:p>
          <a:p>
            <a:pPr marL="855980" lvl="1" indent="-405130">
              <a:lnSpc>
                <a:spcPct val="100000"/>
              </a:lnSpc>
              <a:buAutoNum type="arabicPeriod"/>
              <a:tabLst>
                <a:tab pos="856615" algn="l"/>
              </a:tabLst>
            </a:pPr>
            <a:r>
              <a:rPr sz="1800" dirty="0">
                <a:latin typeface="Georgia"/>
                <a:cs typeface="Georgia"/>
              </a:rPr>
              <a:t>Objetivo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y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estructura</a:t>
            </a:r>
            <a:r>
              <a:rPr sz="1800" spc="-3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de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la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Ley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Federal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de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Presupuesto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y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Responsabilidad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Hacendaria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y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su</a:t>
            </a:r>
            <a:endParaRPr sz="1800" dirty="0">
              <a:latin typeface="Georgia"/>
              <a:cs typeface="Georgia"/>
            </a:endParaRPr>
          </a:p>
          <a:p>
            <a:pPr marL="909319">
              <a:lnSpc>
                <a:spcPct val="100000"/>
              </a:lnSpc>
              <a:spcBef>
                <a:spcPts val="345"/>
              </a:spcBef>
            </a:pPr>
            <a:r>
              <a:rPr sz="1800" spc="-10" dirty="0">
                <a:latin typeface="Georgia"/>
                <a:cs typeface="Georgia"/>
              </a:rPr>
              <a:t>Reglamento</a:t>
            </a:r>
            <a:endParaRPr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 dirty="0">
              <a:latin typeface="Georgia"/>
              <a:cs typeface="Georgia"/>
            </a:endParaRPr>
          </a:p>
          <a:p>
            <a:pPr marL="903605" lvl="1" indent="-43497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904240" algn="l"/>
              </a:tabLst>
            </a:pPr>
            <a:r>
              <a:rPr sz="1800" dirty="0">
                <a:latin typeface="Georgia"/>
                <a:cs typeface="Georgia"/>
              </a:rPr>
              <a:t>Principios</a:t>
            </a:r>
            <a:r>
              <a:rPr sz="1800" spc="-3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generales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508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Objetivo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Estructura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LFPRH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291579" y="1231900"/>
            <a:ext cx="5008880" cy="444500"/>
            <a:chOff x="6291579" y="1231900"/>
            <a:chExt cx="5008880" cy="444500"/>
          </a:xfrm>
        </p:grpSpPr>
        <p:sp>
          <p:nvSpPr>
            <p:cNvPr id="4" name="object 4"/>
            <p:cNvSpPr/>
            <p:nvPr/>
          </p:nvSpPr>
          <p:spPr>
            <a:xfrm>
              <a:off x="6297929" y="1238250"/>
              <a:ext cx="4996180" cy="431800"/>
            </a:xfrm>
            <a:custGeom>
              <a:avLst/>
              <a:gdLst/>
              <a:ahLst/>
              <a:cxnLst/>
              <a:rect l="l" t="t" r="r" b="b"/>
              <a:pathLst>
                <a:path w="4996180" h="431800">
                  <a:moveTo>
                    <a:pt x="4953000" y="0"/>
                  </a:moveTo>
                  <a:lnTo>
                    <a:pt x="43180" y="0"/>
                  </a:lnTo>
                  <a:lnTo>
                    <a:pt x="26360" y="3389"/>
                  </a:lnTo>
                  <a:lnTo>
                    <a:pt x="12636" y="12636"/>
                  </a:lnTo>
                  <a:lnTo>
                    <a:pt x="3389" y="26360"/>
                  </a:lnTo>
                  <a:lnTo>
                    <a:pt x="0" y="43179"/>
                  </a:lnTo>
                  <a:lnTo>
                    <a:pt x="0" y="388620"/>
                  </a:lnTo>
                  <a:lnTo>
                    <a:pt x="3389" y="405439"/>
                  </a:lnTo>
                  <a:lnTo>
                    <a:pt x="12636" y="419163"/>
                  </a:lnTo>
                  <a:lnTo>
                    <a:pt x="26360" y="428410"/>
                  </a:lnTo>
                  <a:lnTo>
                    <a:pt x="43180" y="431800"/>
                  </a:lnTo>
                  <a:lnTo>
                    <a:pt x="4953000" y="431800"/>
                  </a:lnTo>
                  <a:lnTo>
                    <a:pt x="4969819" y="428410"/>
                  </a:lnTo>
                  <a:lnTo>
                    <a:pt x="4983543" y="419163"/>
                  </a:lnTo>
                  <a:lnTo>
                    <a:pt x="4992790" y="405439"/>
                  </a:lnTo>
                  <a:lnTo>
                    <a:pt x="4996180" y="388620"/>
                  </a:lnTo>
                  <a:lnTo>
                    <a:pt x="4996180" y="43179"/>
                  </a:lnTo>
                  <a:lnTo>
                    <a:pt x="4992790" y="26360"/>
                  </a:lnTo>
                  <a:lnTo>
                    <a:pt x="4983543" y="12636"/>
                  </a:lnTo>
                  <a:lnTo>
                    <a:pt x="4969819" y="3389"/>
                  </a:lnTo>
                  <a:lnTo>
                    <a:pt x="4953000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97929" y="1238250"/>
              <a:ext cx="4996180" cy="431800"/>
            </a:xfrm>
            <a:custGeom>
              <a:avLst/>
              <a:gdLst/>
              <a:ahLst/>
              <a:cxnLst/>
              <a:rect l="l" t="t" r="r" b="b"/>
              <a:pathLst>
                <a:path w="4996180" h="431800">
                  <a:moveTo>
                    <a:pt x="0" y="43179"/>
                  </a:moveTo>
                  <a:lnTo>
                    <a:pt x="3389" y="26360"/>
                  </a:lnTo>
                  <a:lnTo>
                    <a:pt x="12636" y="12636"/>
                  </a:lnTo>
                  <a:lnTo>
                    <a:pt x="26360" y="3389"/>
                  </a:lnTo>
                  <a:lnTo>
                    <a:pt x="43180" y="0"/>
                  </a:lnTo>
                  <a:lnTo>
                    <a:pt x="4953000" y="0"/>
                  </a:lnTo>
                  <a:lnTo>
                    <a:pt x="4969819" y="3389"/>
                  </a:lnTo>
                  <a:lnTo>
                    <a:pt x="4983543" y="12636"/>
                  </a:lnTo>
                  <a:lnTo>
                    <a:pt x="4992790" y="26360"/>
                  </a:lnTo>
                  <a:lnTo>
                    <a:pt x="4996180" y="43179"/>
                  </a:lnTo>
                  <a:lnTo>
                    <a:pt x="4996180" y="388620"/>
                  </a:lnTo>
                  <a:lnTo>
                    <a:pt x="4992790" y="405439"/>
                  </a:lnTo>
                  <a:lnTo>
                    <a:pt x="4983543" y="419163"/>
                  </a:lnTo>
                  <a:lnTo>
                    <a:pt x="4969819" y="428410"/>
                  </a:lnTo>
                  <a:lnTo>
                    <a:pt x="4953000" y="431800"/>
                  </a:lnTo>
                  <a:lnTo>
                    <a:pt x="43180" y="431800"/>
                  </a:lnTo>
                  <a:lnTo>
                    <a:pt x="26360" y="428410"/>
                  </a:lnTo>
                  <a:lnTo>
                    <a:pt x="12636" y="419163"/>
                  </a:lnTo>
                  <a:lnTo>
                    <a:pt x="3389" y="405439"/>
                  </a:lnTo>
                  <a:lnTo>
                    <a:pt x="0" y="388620"/>
                  </a:lnTo>
                  <a:lnTo>
                    <a:pt x="0" y="431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317460" y="1204912"/>
            <a:ext cx="495744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solidFill>
                  <a:srgbClr val="3A3838"/>
                </a:solidFill>
                <a:latin typeface="Georgia"/>
                <a:cs typeface="Georgia"/>
              </a:rPr>
              <a:t>Constitución</a:t>
            </a:r>
            <a:r>
              <a:rPr sz="2600" spc="-8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2600" spc="-10" dirty="0">
                <a:solidFill>
                  <a:srgbClr val="3A3838"/>
                </a:solidFill>
                <a:latin typeface="Georgia"/>
                <a:cs typeface="Georgia"/>
              </a:rPr>
              <a:t>Política</a:t>
            </a:r>
            <a:endParaRPr sz="26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291579" y="1800860"/>
            <a:ext cx="5008880" cy="769620"/>
            <a:chOff x="6291579" y="1800860"/>
            <a:chExt cx="5008880" cy="769620"/>
          </a:xfrm>
        </p:grpSpPr>
        <p:sp>
          <p:nvSpPr>
            <p:cNvPr id="8" name="object 8"/>
            <p:cNvSpPr/>
            <p:nvPr/>
          </p:nvSpPr>
          <p:spPr>
            <a:xfrm>
              <a:off x="6380463" y="1889694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89">
                  <a:moveTo>
                    <a:pt x="296672" y="0"/>
                  </a:moveTo>
                  <a:lnTo>
                    <a:pt x="248355" y="3880"/>
                  </a:lnTo>
                  <a:lnTo>
                    <a:pt x="202741" y="15114"/>
                  </a:lnTo>
                  <a:lnTo>
                    <a:pt x="160142" y="33133"/>
                  </a:lnTo>
                  <a:lnTo>
                    <a:pt x="121316" y="57246"/>
                  </a:lnTo>
                  <a:lnTo>
                    <a:pt x="86791" y="86875"/>
                  </a:lnTo>
                  <a:lnTo>
                    <a:pt x="57175" y="121413"/>
                  </a:lnTo>
                  <a:lnTo>
                    <a:pt x="33079" y="160247"/>
                  </a:lnTo>
                  <a:lnTo>
                    <a:pt x="15111" y="202769"/>
                  </a:lnTo>
                  <a:lnTo>
                    <a:pt x="3879" y="248380"/>
                  </a:lnTo>
                  <a:lnTo>
                    <a:pt x="0" y="296466"/>
                  </a:lnTo>
                  <a:lnTo>
                    <a:pt x="3879" y="344554"/>
                  </a:lnTo>
                  <a:lnTo>
                    <a:pt x="15112" y="390171"/>
                  </a:lnTo>
                  <a:lnTo>
                    <a:pt x="33088" y="432707"/>
                  </a:lnTo>
                  <a:lnTo>
                    <a:pt x="57196" y="471553"/>
                  </a:lnTo>
                  <a:lnTo>
                    <a:pt x="86825" y="506096"/>
                  </a:lnTo>
                  <a:lnTo>
                    <a:pt x="121366" y="535728"/>
                  </a:lnTo>
                  <a:lnTo>
                    <a:pt x="160209" y="559838"/>
                  </a:lnTo>
                  <a:lnTo>
                    <a:pt x="202742" y="577815"/>
                  </a:lnTo>
                  <a:lnTo>
                    <a:pt x="248355" y="589049"/>
                  </a:lnTo>
                  <a:lnTo>
                    <a:pt x="296439" y="592929"/>
                  </a:lnTo>
                  <a:lnTo>
                    <a:pt x="344526" y="589049"/>
                  </a:lnTo>
                  <a:lnTo>
                    <a:pt x="390140" y="577815"/>
                  </a:lnTo>
                  <a:lnTo>
                    <a:pt x="432672" y="559838"/>
                  </a:lnTo>
                  <a:lnTo>
                    <a:pt x="471512" y="535729"/>
                  </a:lnTo>
                  <a:lnTo>
                    <a:pt x="506050" y="506097"/>
                  </a:lnTo>
                  <a:lnTo>
                    <a:pt x="535676" y="471553"/>
                  </a:lnTo>
                  <a:lnTo>
                    <a:pt x="559780" y="432707"/>
                  </a:lnTo>
                  <a:lnTo>
                    <a:pt x="564174" y="422306"/>
                  </a:lnTo>
                  <a:lnTo>
                    <a:pt x="283864" y="422306"/>
                  </a:lnTo>
                  <a:lnTo>
                    <a:pt x="283864" y="231056"/>
                  </a:lnTo>
                  <a:lnTo>
                    <a:pt x="225808" y="231056"/>
                  </a:lnTo>
                  <a:lnTo>
                    <a:pt x="225808" y="195032"/>
                  </a:lnTo>
                  <a:lnTo>
                    <a:pt x="230128" y="193783"/>
                  </a:lnTo>
                  <a:lnTo>
                    <a:pt x="234058" y="192573"/>
                  </a:lnTo>
                  <a:lnTo>
                    <a:pt x="237594" y="191402"/>
                  </a:lnTo>
                  <a:lnTo>
                    <a:pt x="248100" y="187772"/>
                  </a:lnTo>
                  <a:lnTo>
                    <a:pt x="255008" y="184962"/>
                  </a:lnTo>
                  <a:lnTo>
                    <a:pt x="261923" y="181996"/>
                  </a:lnTo>
                  <a:lnTo>
                    <a:pt x="268831" y="179185"/>
                  </a:lnTo>
                  <a:lnTo>
                    <a:pt x="282166" y="172277"/>
                  </a:lnTo>
                  <a:lnTo>
                    <a:pt x="285495" y="170482"/>
                  </a:lnTo>
                  <a:lnTo>
                    <a:pt x="288789" y="168569"/>
                  </a:lnTo>
                  <a:lnTo>
                    <a:pt x="292434" y="166657"/>
                  </a:lnTo>
                  <a:lnTo>
                    <a:pt x="296017" y="164588"/>
                  </a:lnTo>
                  <a:lnTo>
                    <a:pt x="299537" y="162325"/>
                  </a:lnTo>
                  <a:lnTo>
                    <a:pt x="303061" y="160022"/>
                  </a:lnTo>
                  <a:lnTo>
                    <a:pt x="306648" y="157953"/>
                  </a:lnTo>
                  <a:lnTo>
                    <a:pt x="310308" y="156080"/>
                  </a:lnTo>
                  <a:lnTo>
                    <a:pt x="557266" y="156080"/>
                  </a:lnTo>
                  <a:lnTo>
                    <a:pt x="535741" y="121380"/>
                  </a:lnTo>
                  <a:lnTo>
                    <a:pt x="506120" y="86836"/>
                  </a:lnTo>
                  <a:lnTo>
                    <a:pt x="471583" y="57203"/>
                  </a:lnTo>
                  <a:lnTo>
                    <a:pt x="432836" y="33133"/>
                  </a:lnTo>
                  <a:lnTo>
                    <a:pt x="390327" y="15148"/>
                  </a:lnTo>
                  <a:lnTo>
                    <a:pt x="344736" y="3900"/>
                  </a:lnTo>
                  <a:lnTo>
                    <a:pt x="296672" y="0"/>
                  </a:lnTo>
                  <a:close/>
                </a:path>
                <a:path w="593090" h="593089">
                  <a:moveTo>
                    <a:pt x="557266" y="156080"/>
                  </a:moveTo>
                  <a:lnTo>
                    <a:pt x="328963" y="156080"/>
                  </a:lnTo>
                  <a:lnTo>
                    <a:pt x="328963" y="422306"/>
                  </a:lnTo>
                  <a:lnTo>
                    <a:pt x="564174" y="422306"/>
                  </a:lnTo>
                  <a:lnTo>
                    <a:pt x="577752" y="390171"/>
                  </a:lnTo>
                  <a:lnTo>
                    <a:pt x="588983" y="344554"/>
                  </a:lnTo>
                  <a:lnTo>
                    <a:pt x="592862" y="296466"/>
                  </a:lnTo>
                  <a:lnTo>
                    <a:pt x="589006" y="248369"/>
                  </a:lnTo>
                  <a:lnTo>
                    <a:pt x="577796" y="202763"/>
                  </a:lnTo>
                  <a:lnTo>
                    <a:pt x="559837" y="160226"/>
                  </a:lnTo>
                  <a:lnTo>
                    <a:pt x="557266" y="156080"/>
                  </a:lnTo>
                  <a:close/>
                </a:path>
                <a:path w="593090" h="593089">
                  <a:moveTo>
                    <a:pt x="283864" y="206936"/>
                  </a:moveTo>
                  <a:lnTo>
                    <a:pt x="248779" y="224616"/>
                  </a:lnTo>
                  <a:lnTo>
                    <a:pt x="225808" y="231056"/>
                  </a:lnTo>
                  <a:lnTo>
                    <a:pt x="283864" y="231056"/>
                  </a:lnTo>
                  <a:lnTo>
                    <a:pt x="283864" y="206936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297929" y="1807210"/>
              <a:ext cx="4996180" cy="756920"/>
            </a:xfrm>
            <a:custGeom>
              <a:avLst/>
              <a:gdLst/>
              <a:ahLst/>
              <a:cxnLst/>
              <a:rect l="l" t="t" r="r" b="b"/>
              <a:pathLst>
                <a:path w="4996180" h="756919">
                  <a:moveTo>
                    <a:pt x="0" y="126237"/>
                  </a:moveTo>
                  <a:lnTo>
                    <a:pt x="9919" y="77098"/>
                  </a:lnTo>
                  <a:lnTo>
                    <a:pt x="36972" y="36972"/>
                  </a:lnTo>
                  <a:lnTo>
                    <a:pt x="77098" y="9919"/>
                  </a:lnTo>
                  <a:lnTo>
                    <a:pt x="126237" y="0"/>
                  </a:lnTo>
                  <a:lnTo>
                    <a:pt x="630681" y="0"/>
                  </a:lnTo>
                  <a:lnTo>
                    <a:pt x="679821" y="9919"/>
                  </a:lnTo>
                  <a:lnTo>
                    <a:pt x="719947" y="36972"/>
                  </a:lnTo>
                  <a:lnTo>
                    <a:pt x="747000" y="77098"/>
                  </a:lnTo>
                  <a:lnTo>
                    <a:pt x="756920" y="126237"/>
                  </a:lnTo>
                  <a:lnTo>
                    <a:pt x="756920" y="630681"/>
                  </a:lnTo>
                  <a:lnTo>
                    <a:pt x="747000" y="679821"/>
                  </a:lnTo>
                  <a:lnTo>
                    <a:pt x="719947" y="719947"/>
                  </a:lnTo>
                  <a:lnTo>
                    <a:pt x="679821" y="747000"/>
                  </a:lnTo>
                  <a:lnTo>
                    <a:pt x="630681" y="756919"/>
                  </a:lnTo>
                  <a:lnTo>
                    <a:pt x="126237" y="756919"/>
                  </a:lnTo>
                  <a:lnTo>
                    <a:pt x="77098" y="747000"/>
                  </a:lnTo>
                  <a:lnTo>
                    <a:pt x="36972" y="719947"/>
                  </a:lnTo>
                  <a:lnTo>
                    <a:pt x="9919" y="679821"/>
                  </a:lnTo>
                  <a:lnTo>
                    <a:pt x="0" y="630681"/>
                  </a:lnTo>
                  <a:lnTo>
                    <a:pt x="0" y="126237"/>
                  </a:lnTo>
                  <a:close/>
                </a:path>
                <a:path w="4996180" h="756919">
                  <a:moveTo>
                    <a:pt x="802640" y="126237"/>
                  </a:moveTo>
                  <a:lnTo>
                    <a:pt x="812559" y="77098"/>
                  </a:lnTo>
                  <a:lnTo>
                    <a:pt x="839612" y="36972"/>
                  </a:lnTo>
                  <a:lnTo>
                    <a:pt x="879738" y="9919"/>
                  </a:lnTo>
                  <a:lnTo>
                    <a:pt x="928877" y="0"/>
                  </a:lnTo>
                  <a:lnTo>
                    <a:pt x="4869942" y="0"/>
                  </a:lnTo>
                  <a:lnTo>
                    <a:pt x="4919081" y="9919"/>
                  </a:lnTo>
                  <a:lnTo>
                    <a:pt x="4959207" y="36972"/>
                  </a:lnTo>
                  <a:lnTo>
                    <a:pt x="4986260" y="77098"/>
                  </a:lnTo>
                  <a:lnTo>
                    <a:pt x="4996180" y="126237"/>
                  </a:lnTo>
                  <a:lnTo>
                    <a:pt x="4996180" y="630681"/>
                  </a:lnTo>
                  <a:lnTo>
                    <a:pt x="4986260" y="679821"/>
                  </a:lnTo>
                  <a:lnTo>
                    <a:pt x="4959207" y="719947"/>
                  </a:lnTo>
                  <a:lnTo>
                    <a:pt x="4919081" y="747000"/>
                  </a:lnTo>
                  <a:lnTo>
                    <a:pt x="4869942" y="756919"/>
                  </a:lnTo>
                  <a:lnTo>
                    <a:pt x="928877" y="756919"/>
                  </a:lnTo>
                  <a:lnTo>
                    <a:pt x="879738" y="747000"/>
                  </a:lnTo>
                  <a:lnTo>
                    <a:pt x="839612" y="719947"/>
                  </a:lnTo>
                  <a:lnTo>
                    <a:pt x="812559" y="679821"/>
                  </a:lnTo>
                  <a:lnTo>
                    <a:pt x="802640" y="630681"/>
                  </a:lnTo>
                  <a:lnTo>
                    <a:pt x="802640" y="12623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24394" y="1772284"/>
            <a:ext cx="3949700" cy="7854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lnSpc>
                <a:spcPct val="85400"/>
              </a:lnSpc>
              <a:spcBef>
                <a:spcPts val="345"/>
              </a:spcBef>
            </a:pP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Art.</a:t>
            </a:r>
            <a:r>
              <a:rPr sz="1400" b="1" spc="2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74.</a:t>
            </a:r>
            <a:r>
              <a:rPr sz="1400" b="1" spc="3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Atribuciones</a:t>
            </a:r>
            <a:r>
              <a:rPr sz="1400" spc="3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3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la</a:t>
            </a:r>
            <a:r>
              <a:rPr sz="1400" spc="2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Cámara</a:t>
            </a:r>
            <a:r>
              <a:rPr sz="1400" spc="3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4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Diputados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(revisión</a:t>
            </a:r>
            <a:r>
              <a:rPr sz="1400" spc="9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y</a:t>
            </a:r>
            <a:r>
              <a:rPr sz="1400" spc="10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aprobación</a:t>
            </a:r>
            <a:r>
              <a:rPr sz="1400" spc="10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del</a:t>
            </a:r>
            <a:r>
              <a:rPr sz="1400" spc="11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Paquete</a:t>
            </a:r>
            <a:r>
              <a:rPr sz="1400" spc="11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Económico)</a:t>
            </a:r>
            <a:r>
              <a:rPr sz="1400" spc="114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50" dirty="0">
                <a:solidFill>
                  <a:srgbClr val="3A3838"/>
                </a:solidFill>
                <a:latin typeface="Georgia"/>
                <a:cs typeface="Georgia"/>
              </a:rPr>
              <a:t>y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obligaciones</a:t>
            </a:r>
            <a:r>
              <a:rPr sz="1400" spc="56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del</a:t>
            </a:r>
            <a:r>
              <a:rPr sz="1400" spc="12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Titular</a:t>
            </a:r>
            <a:r>
              <a:rPr sz="1400" spc="130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del</a:t>
            </a:r>
            <a:r>
              <a:rPr sz="1400" spc="130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Ejecutivo</a:t>
            </a:r>
            <a:r>
              <a:rPr sz="1400" spc="13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Federal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(presentación</a:t>
            </a:r>
            <a:r>
              <a:rPr sz="1400" spc="-4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del</a:t>
            </a:r>
            <a:r>
              <a:rPr sz="1400" spc="-1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Paquete</a:t>
            </a:r>
            <a:r>
              <a:rPr sz="1400" spc="-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Económico)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291579" y="2646679"/>
            <a:ext cx="5008880" cy="769620"/>
            <a:chOff x="6291579" y="2646679"/>
            <a:chExt cx="5008880" cy="769620"/>
          </a:xfrm>
        </p:grpSpPr>
        <p:sp>
          <p:nvSpPr>
            <p:cNvPr id="12" name="object 12"/>
            <p:cNvSpPr/>
            <p:nvPr/>
          </p:nvSpPr>
          <p:spPr>
            <a:xfrm>
              <a:off x="6380463" y="2735514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89">
                  <a:moveTo>
                    <a:pt x="296665" y="0"/>
                  </a:moveTo>
                  <a:lnTo>
                    <a:pt x="248355" y="3880"/>
                  </a:lnTo>
                  <a:lnTo>
                    <a:pt x="202741" y="15114"/>
                  </a:lnTo>
                  <a:lnTo>
                    <a:pt x="160142" y="33133"/>
                  </a:lnTo>
                  <a:lnTo>
                    <a:pt x="121315" y="57246"/>
                  </a:lnTo>
                  <a:lnTo>
                    <a:pt x="86790" y="86876"/>
                  </a:lnTo>
                  <a:lnTo>
                    <a:pt x="57174" y="121414"/>
                  </a:lnTo>
                  <a:lnTo>
                    <a:pt x="33078" y="160250"/>
                  </a:lnTo>
                  <a:lnTo>
                    <a:pt x="15110" y="202773"/>
                  </a:lnTo>
                  <a:lnTo>
                    <a:pt x="3881" y="248374"/>
                  </a:lnTo>
                  <a:lnTo>
                    <a:pt x="0" y="296466"/>
                  </a:lnTo>
                  <a:lnTo>
                    <a:pt x="3879" y="344554"/>
                  </a:lnTo>
                  <a:lnTo>
                    <a:pt x="15112" y="390171"/>
                  </a:lnTo>
                  <a:lnTo>
                    <a:pt x="33088" y="432707"/>
                  </a:lnTo>
                  <a:lnTo>
                    <a:pt x="57196" y="471553"/>
                  </a:lnTo>
                  <a:lnTo>
                    <a:pt x="86825" y="506096"/>
                  </a:lnTo>
                  <a:lnTo>
                    <a:pt x="121366" y="535728"/>
                  </a:lnTo>
                  <a:lnTo>
                    <a:pt x="160209" y="559838"/>
                  </a:lnTo>
                  <a:lnTo>
                    <a:pt x="202742" y="577815"/>
                  </a:lnTo>
                  <a:lnTo>
                    <a:pt x="248355" y="589049"/>
                  </a:lnTo>
                  <a:lnTo>
                    <a:pt x="296439" y="592929"/>
                  </a:lnTo>
                  <a:lnTo>
                    <a:pt x="344526" y="589049"/>
                  </a:lnTo>
                  <a:lnTo>
                    <a:pt x="390140" y="577815"/>
                  </a:lnTo>
                  <a:lnTo>
                    <a:pt x="432672" y="559838"/>
                  </a:lnTo>
                  <a:lnTo>
                    <a:pt x="471512" y="535729"/>
                  </a:lnTo>
                  <a:lnTo>
                    <a:pt x="506050" y="506097"/>
                  </a:lnTo>
                  <a:lnTo>
                    <a:pt x="535676" y="471553"/>
                  </a:lnTo>
                  <a:lnTo>
                    <a:pt x="559780" y="432707"/>
                  </a:lnTo>
                  <a:lnTo>
                    <a:pt x="561176" y="429402"/>
                  </a:lnTo>
                  <a:lnTo>
                    <a:pt x="211696" y="429402"/>
                  </a:lnTo>
                  <a:lnTo>
                    <a:pt x="211696" y="404524"/>
                  </a:lnTo>
                  <a:lnTo>
                    <a:pt x="220541" y="367374"/>
                  </a:lnTo>
                  <a:lnTo>
                    <a:pt x="250056" y="332700"/>
                  </a:lnTo>
                  <a:lnTo>
                    <a:pt x="291093" y="304712"/>
                  </a:lnTo>
                  <a:lnTo>
                    <a:pt x="297237" y="300493"/>
                  </a:lnTo>
                  <a:lnTo>
                    <a:pt x="327558" y="269696"/>
                  </a:lnTo>
                  <a:lnTo>
                    <a:pt x="333803" y="245653"/>
                  </a:lnTo>
                  <a:lnTo>
                    <a:pt x="333764" y="233944"/>
                  </a:lnTo>
                  <a:lnTo>
                    <a:pt x="332905" y="228519"/>
                  </a:lnTo>
                  <a:lnTo>
                    <a:pt x="332535" y="227426"/>
                  </a:lnTo>
                  <a:lnTo>
                    <a:pt x="225691" y="227426"/>
                  </a:lnTo>
                  <a:lnTo>
                    <a:pt x="225691" y="186991"/>
                  </a:lnTo>
                  <a:lnTo>
                    <a:pt x="266753" y="166409"/>
                  </a:lnTo>
                  <a:lnTo>
                    <a:pt x="296196" y="163417"/>
                  </a:lnTo>
                  <a:lnTo>
                    <a:pt x="561187" y="163418"/>
                  </a:lnTo>
                  <a:lnTo>
                    <a:pt x="559835" y="160226"/>
                  </a:lnTo>
                  <a:lnTo>
                    <a:pt x="535739" y="121380"/>
                  </a:lnTo>
                  <a:lnTo>
                    <a:pt x="506118" y="86836"/>
                  </a:lnTo>
                  <a:lnTo>
                    <a:pt x="471581" y="57203"/>
                  </a:lnTo>
                  <a:lnTo>
                    <a:pt x="432833" y="33133"/>
                  </a:lnTo>
                  <a:lnTo>
                    <a:pt x="390323" y="15148"/>
                  </a:lnTo>
                  <a:lnTo>
                    <a:pt x="344730" y="3900"/>
                  </a:lnTo>
                  <a:lnTo>
                    <a:pt x="296665" y="0"/>
                  </a:lnTo>
                  <a:close/>
                </a:path>
                <a:path w="593090" h="593089">
                  <a:moveTo>
                    <a:pt x="561187" y="163418"/>
                  </a:moveTo>
                  <a:lnTo>
                    <a:pt x="296196" y="163417"/>
                  </a:lnTo>
                  <a:lnTo>
                    <a:pt x="304155" y="163673"/>
                  </a:lnTo>
                  <a:lnTo>
                    <a:pt x="311935" y="164530"/>
                  </a:lnTo>
                  <a:lnTo>
                    <a:pt x="352691" y="181683"/>
                  </a:lnTo>
                  <a:lnTo>
                    <a:pt x="374590" y="218855"/>
                  </a:lnTo>
                  <a:lnTo>
                    <a:pt x="375932" y="239409"/>
                  </a:lnTo>
                  <a:lnTo>
                    <a:pt x="375891" y="241486"/>
                  </a:lnTo>
                  <a:lnTo>
                    <a:pt x="365510" y="280897"/>
                  </a:lnTo>
                  <a:lnTo>
                    <a:pt x="335883" y="314434"/>
                  </a:lnTo>
                  <a:lnTo>
                    <a:pt x="306980" y="334462"/>
                  </a:lnTo>
                  <a:lnTo>
                    <a:pt x="300567" y="338626"/>
                  </a:lnTo>
                  <a:lnTo>
                    <a:pt x="265678" y="365764"/>
                  </a:lnTo>
                  <a:lnTo>
                    <a:pt x="254875" y="388101"/>
                  </a:lnTo>
                  <a:lnTo>
                    <a:pt x="254945" y="394158"/>
                  </a:lnTo>
                  <a:lnTo>
                    <a:pt x="381142" y="394158"/>
                  </a:lnTo>
                  <a:lnTo>
                    <a:pt x="381181" y="429402"/>
                  </a:lnTo>
                  <a:lnTo>
                    <a:pt x="561176" y="429402"/>
                  </a:lnTo>
                  <a:lnTo>
                    <a:pt x="577752" y="390171"/>
                  </a:lnTo>
                  <a:lnTo>
                    <a:pt x="588983" y="344554"/>
                  </a:lnTo>
                  <a:lnTo>
                    <a:pt x="592862" y="296466"/>
                  </a:lnTo>
                  <a:lnTo>
                    <a:pt x="589006" y="248374"/>
                  </a:lnTo>
                  <a:lnTo>
                    <a:pt x="577799" y="202773"/>
                  </a:lnTo>
                  <a:lnTo>
                    <a:pt x="561187" y="163418"/>
                  </a:lnTo>
                  <a:close/>
                </a:path>
                <a:path w="593090" h="593089">
                  <a:moveTo>
                    <a:pt x="298561" y="196710"/>
                  </a:moveTo>
                  <a:lnTo>
                    <a:pt x="257045" y="205140"/>
                  </a:lnTo>
                  <a:lnTo>
                    <a:pt x="225691" y="227426"/>
                  </a:lnTo>
                  <a:lnTo>
                    <a:pt x="332535" y="227426"/>
                  </a:lnTo>
                  <a:lnTo>
                    <a:pt x="331149" y="223328"/>
                  </a:lnTo>
                  <a:lnTo>
                    <a:pt x="329549" y="218332"/>
                  </a:lnTo>
                  <a:lnTo>
                    <a:pt x="304782" y="197920"/>
                  </a:lnTo>
                  <a:lnTo>
                    <a:pt x="298561" y="196710"/>
                  </a:lnTo>
                  <a:close/>
                </a:path>
              </a:pathLst>
            </a:custGeom>
            <a:solidFill>
              <a:srgbClr val="43A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297929" y="2653029"/>
              <a:ext cx="4996180" cy="756920"/>
            </a:xfrm>
            <a:custGeom>
              <a:avLst/>
              <a:gdLst/>
              <a:ahLst/>
              <a:cxnLst/>
              <a:rect l="l" t="t" r="r" b="b"/>
              <a:pathLst>
                <a:path w="4996180" h="756920">
                  <a:moveTo>
                    <a:pt x="0" y="126237"/>
                  </a:moveTo>
                  <a:lnTo>
                    <a:pt x="9919" y="77098"/>
                  </a:lnTo>
                  <a:lnTo>
                    <a:pt x="36972" y="36972"/>
                  </a:lnTo>
                  <a:lnTo>
                    <a:pt x="77098" y="9919"/>
                  </a:lnTo>
                  <a:lnTo>
                    <a:pt x="126237" y="0"/>
                  </a:lnTo>
                  <a:lnTo>
                    <a:pt x="630681" y="0"/>
                  </a:lnTo>
                  <a:lnTo>
                    <a:pt x="679821" y="9919"/>
                  </a:lnTo>
                  <a:lnTo>
                    <a:pt x="719947" y="36972"/>
                  </a:lnTo>
                  <a:lnTo>
                    <a:pt x="747000" y="77098"/>
                  </a:lnTo>
                  <a:lnTo>
                    <a:pt x="756920" y="126237"/>
                  </a:lnTo>
                  <a:lnTo>
                    <a:pt x="756920" y="630682"/>
                  </a:lnTo>
                  <a:lnTo>
                    <a:pt x="747000" y="679821"/>
                  </a:lnTo>
                  <a:lnTo>
                    <a:pt x="719947" y="719947"/>
                  </a:lnTo>
                  <a:lnTo>
                    <a:pt x="679821" y="747000"/>
                  </a:lnTo>
                  <a:lnTo>
                    <a:pt x="630681" y="756920"/>
                  </a:lnTo>
                  <a:lnTo>
                    <a:pt x="126237" y="756920"/>
                  </a:lnTo>
                  <a:lnTo>
                    <a:pt x="77098" y="747000"/>
                  </a:lnTo>
                  <a:lnTo>
                    <a:pt x="36972" y="719947"/>
                  </a:lnTo>
                  <a:lnTo>
                    <a:pt x="9919" y="679821"/>
                  </a:lnTo>
                  <a:lnTo>
                    <a:pt x="0" y="630682"/>
                  </a:lnTo>
                  <a:lnTo>
                    <a:pt x="0" y="126237"/>
                  </a:lnTo>
                  <a:close/>
                </a:path>
                <a:path w="4996180" h="756920">
                  <a:moveTo>
                    <a:pt x="802640" y="126237"/>
                  </a:moveTo>
                  <a:lnTo>
                    <a:pt x="812559" y="77098"/>
                  </a:lnTo>
                  <a:lnTo>
                    <a:pt x="839612" y="36972"/>
                  </a:lnTo>
                  <a:lnTo>
                    <a:pt x="879738" y="9919"/>
                  </a:lnTo>
                  <a:lnTo>
                    <a:pt x="928877" y="0"/>
                  </a:lnTo>
                  <a:lnTo>
                    <a:pt x="4869942" y="0"/>
                  </a:lnTo>
                  <a:lnTo>
                    <a:pt x="4919081" y="9919"/>
                  </a:lnTo>
                  <a:lnTo>
                    <a:pt x="4959207" y="36972"/>
                  </a:lnTo>
                  <a:lnTo>
                    <a:pt x="4986260" y="77098"/>
                  </a:lnTo>
                  <a:lnTo>
                    <a:pt x="4996180" y="126237"/>
                  </a:lnTo>
                  <a:lnTo>
                    <a:pt x="4996180" y="630682"/>
                  </a:lnTo>
                  <a:lnTo>
                    <a:pt x="4986260" y="679821"/>
                  </a:lnTo>
                  <a:lnTo>
                    <a:pt x="4959207" y="719947"/>
                  </a:lnTo>
                  <a:lnTo>
                    <a:pt x="4919081" y="747000"/>
                  </a:lnTo>
                  <a:lnTo>
                    <a:pt x="4869942" y="756920"/>
                  </a:lnTo>
                  <a:lnTo>
                    <a:pt x="928877" y="756920"/>
                  </a:lnTo>
                  <a:lnTo>
                    <a:pt x="879738" y="747000"/>
                  </a:lnTo>
                  <a:lnTo>
                    <a:pt x="839612" y="719947"/>
                  </a:lnTo>
                  <a:lnTo>
                    <a:pt x="812559" y="679821"/>
                  </a:lnTo>
                  <a:lnTo>
                    <a:pt x="802640" y="630682"/>
                  </a:lnTo>
                  <a:lnTo>
                    <a:pt x="802640" y="12623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7224394" y="2802254"/>
            <a:ext cx="3951604" cy="42164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440"/>
              </a:lnSpc>
              <a:spcBef>
                <a:spcPts val="345"/>
              </a:spcBef>
            </a:pP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Art.</a:t>
            </a:r>
            <a:r>
              <a:rPr sz="1400" b="1" spc="12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75.</a:t>
            </a:r>
            <a:r>
              <a:rPr sz="1400" b="1" spc="12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Garantía</a:t>
            </a:r>
            <a:r>
              <a:rPr sz="1400" spc="140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150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remuneraciones</a:t>
            </a:r>
            <a:r>
              <a:rPr sz="1400" spc="14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14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spc="-25" dirty="0">
                <a:solidFill>
                  <a:srgbClr val="3A3838"/>
                </a:solidFill>
                <a:latin typeface="Georgia"/>
                <a:cs typeface="Georgia"/>
              </a:rPr>
              <a:t>los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servidores</a:t>
            </a:r>
            <a:r>
              <a:rPr sz="1400" spc="-1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públicos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291579" y="3495040"/>
            <a:ext cx="5008880" cy="769620"/>
            <a:chOff x="6291579" y="3495040"/>
            <a:chExt cx="5008880" cy="769620"/>
          </a:xfrm>
        </p:grpSpPr>
        <p:sp>
          <p:nvSpPr>
            <p:cNvPr id="16" name="object 16"/>
            <p:cNvSpPr/>
            <p:nvPr/>
          </p:nvSpPr>
          <p:spPr>
            <a:xfrm>
              <a:off x="6380448" y="3583874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89">
                  <a:moveTo>
                    <a:pt x="296687" y="0"/>
                  </a:moveTo>
                  <a:lnTo>
                    <a:pt x="296453" y="0"/>
                  </a:lnTo>
                  <a:lnTo>
                    <a:pt x="248368" y="3880"/>
                  </a:lnTo>
                  <a:lnTo>
                    <a:pt x="202753" y="15114"/>
                  </a:lnTo>
                  <a:lnTo>
                    <a:pt x="160152" y="33133"/>
                  </a:lnTo>
                  <a:lnTo>
                    <a:pt x="121323" y="57247"/>
                  </a:lnTo>
                  <a:lnTo>
                    <a:pt x="86795" y="86877"/>
                  </a:lnTo>
                  <a:lnTo>
                    <a:pt x="57178" y="121416"/>
                  </a:lnTo>
                  <a:lnTo>
                    <a:pt x="33080" y="160253"/>
                  </a:lnTo>
                  <a:lnTo>
                    <a:pt x="15110" y="202777"/>
                  </a:lnTo>
                  <a:lnTo>
                    <a:pt x="3879" y="248380"/>
                  </a:lnTo>
                  <a:lnTo>
                    <a:pt x="0" y="296482"/>
                  </a:lnTo>
                  <a:lnTo>
                    <a:pt x="3885" y="344586"/>
                  </a:lnTo>
                  <a:lnTo>
                    <a:pt x="15116" y="390190"/>
                  </a:lnTo>
                  <a:lnTo>
                    <a:pt x="33093" y="432727"/>
                  </a:lnTo>
                  <a:lnTo>
                    <a:pt x="57202" y="471573"/>
                  </a:lnTo>
                  <a:lnTo>
                    <a:pt x="86834" y="506117"/>
                  </a:lnTo>
                  <a:lnTo>
                    <a:pt x="121377" y="535748"/>
                  </a:lnTo>
                  <a:lnTo>
                    <a:pt x="160221" y="559857"/>
                  </a:lnTo>
                  <a:lnTo>
                    <a:pt x="202757" y="577833"/>
                  </a:lnTo>
                  <a:lnTo>
                    <a:pt x="248382" y="589066"/>
                  </a:lnTo>
                  <a:lnTo>
                    <a:pt x="296437" y="592945"/>
                  </a:lnTo>
                  <a:lnTo>
                    <a:pt x="344529" y="589063"/>
                  </a:lnTo>
                  <a:lnTo>
                    <a:pt x="390142" y="577828"/>
                  </a:lnTo>
                  <a:lnTo>
                    <a:pt x="432675" y="559850"/>
                  </a:lnTo>
                  <a:lnTo>
                    <a:pt x="471517" y="535739"/>
                  </a:lnTo>
                  <a:lnTo>
                    <a:pt x="506057" y="506106"/>
                  </a:lnTo>
                  <a:lnTo>
                    <a:pt x="535686" y="471560"/>
                  </a:lnTo>
                  <a:lnTo>
                    <a:pt x="559792" y="432713"/>
                  </a:lnTo>
                  <a:lnTo>
                    <a:pt x="560529" y="430971"/>
                  </a:lnTo>
                  <a:lnTo>
                    <a:pt x="281170" y="430971"/>
                  </a:lnTo>
                  <a:lnTo>
                    <a:pt x="271205" y="430777"/>
                  </a:lnTo>
                  <a:lnTo>
                    <a:pt x="233380" y="425811"/>
                  </a:lnTo>
                  <a:lnTo>
                    <a:pt x="210165" y="377032"/>
                  </a:lnTo>
                  <a:lnTo>
                    <a:pt x="332811" y="377032"/>
                  </a:lnTo>
                  <a:lnTo>
                    <a:pt x="333154" y="376516"/>
                  </a:lnTo>
                  <a:lnTo>
                    <a:pt x="337056" y="370233"/>
                  </a:lnTo>
                  <a:lnTo>
                    <a:pt x="339008" y="362922"/>
                  </a:lnTo>
                  <a:lnTo>
                    <a:pt x="338695" y="355526"/>
                  </a:lnTo>
                  <a:lnTo>
                    <a:pt x="338929" y="347962"/>
                  </a:lnTo>
                  <a:lnTo>
                    <a:pt x="311689" y="315427"/>
                  </a:lnTo>
                  <a:lnTo>
                    <a:pt x="268471" y="308612"/>
                  </a:lnTo>
                  <a:lnTo>
                    <a:pt x="244383" y="308612"/>
                  </a:lnTo>
                  <a:lnTo>
                    <a:pt x="244383" y="275433"/>
                  </a:lnTo>
                  <a:lnTo>
                    <a:pt x="276333" y="275433"/>
                  </a:lnTo>
                  <a:lnTo>
                    <a:pt x="283796" y="274731"/>
                  </a:lnTo>
                  <a:lnTo>
                    <a:pt x="291949" y="273091"/>
                  </a:lnTo>
                  <a:lnTo>
                    <a:pt x="298849" y="271803"/>
                  </a:lnTo>
                  <a:lnTo>
                    <a:pt x="327260" y="245575"/>
                  </a:lnTo>
                  <a:lnTo>
                    <a:pt x="328821" y="238628"/>
                  </a:lnTo>
                  <a:lnTo>
                    <a:pt x="328626" y="231642"/>
                  </a:lnTo>
                  <a:lnTo>
                    <a:pt x="328860" y="225280"/>
                  </a:lnTo>
                  <a:lnTo>
                    <a:pt x="327417" y="218957"/>
                  </a:lnTo>
                  <a:lnTo>
                    <a:pt x="324549" y="213766"/>
                  </a:lnTo>
                  <a:lnTo>
                    <a:pt x="221280" y="213766"/>
                  </a:lnTo>
                  <a:lnTo>
                    <a:pt x="221279" y="176961"/>
                  </a:lnTo>
                  <a:lnTo>
                    <a:pt x="260889" y="164014"/>
                  </a:lnTo>
                  <a:lnTo>
                    <a:pt x="287695" y="161934"/>
                  </a:lnTo>
                  <a:lnTo>
                    <a:pt x="560574" y="161934"/>
                  </a:lnTo>
                  <a:lnTo>
                    <a:pt x="559848" y="160226"/>
                  </a:lnTo>
                  <a:lnTo>
                    <a:pt x="535753" y="121380"/>
                  </a:lnTo>
                  <a:lnTo>
                    <a:pt x="506132" y="86836"/>
                  </a:lnTo>
                  <a:lnTo>
                    <a:pt x="471667" y="57247"/>
                  </a:lnTo>
                  <a:lnTo>
                    <a:pt x="432850" y="33133"/>
                  </a:lnTo>
                  <a:lnTo>
                    <a:pt x="390341" y="15148"/>
                  </a:lnTo>
                  <a:lnTo>
                    <a:pt x="344750" y="3900"/>
                  </a:lnTo>
                  <a:lnTo>
                    <a:pt x="296687" y="0"/>
                  </a:lnTo>
                  <a:close/>
                </a:path>
                <a:path w="593090" h="593089">
                  <a:moveTo>
                    <a:pt x="560574" y="161934"/>
                  </a:moveTo>
                  <a:lnTo>
                    <a:pt x="287695" y="161934"/>
                  </a:lnTo>
                  <a:lnTo>
                    <a:pt x="295712" y="162168"/>
                  </a:lnTo>
                  <a:lnTo>
                    <a:pt x="303695" y="162871"/>
                  </a:lnTo>
                  <a:lnTo>
                    <a:pt x="340326" y="173475"/>
                  </a:lnTo>
                  <a:lnTo>
                    <a:pt x="369042" y="203587"/>
                  </a:lnTo>
                  <a:lnTo>
                    <a:pt x="372954" y="225280"/>
                  </a:lnTo>
                  <a:lnTo>
                    <a:pt x="372311" y="236722"/>
                  </a:lnTo>
                  <a:lnTo>
                    <a:pt x="349281" y="275686"/>
                  </a:lnTo>
                  <a:lnTo>
                    <a:pt x="317231" y="290229"/>
                  </a:lnTo>
                  <a:lnTo>
                    <a:pt x="323543" y="291114"/>
                  </a:lnTo>
                  <a:lnTo>
                    <a:pt x="369058" y="314947"/>
                  </a:lnTo>
                  <a:lnTo>
                    <a:pt x="383140" y="344556"/>
                  </a:lnTo>
                  <a:lnTo>
                    <a:pt x="383069" y="352981"/>
                  </a:lnTo>
                  <a:lnTo>
                    <a:pt x="370389" y="393652"/>
                  </a:lnTo>
                  <a:lnTo>
                    <a:pt x="337110" y="419885"/>
                  </a:lnTo>
                  <a:lnTo>
                    <a:pt x="291037" y="430688"/>
                  </a:lnTo>
                  <a:lnTo>
                    <a:pt x="281170" y="430971"/>
                  </a:lnTo>
                  <a:lnTo>
                    <a:pt x="560529" y="430971"/>
                  </a:lnTo>
                  <a:lnTo>
                    <a:pt x="577763" y="390190"/>
                  </a:lnTo>
                  <a:lnTo>
                    <a:pt x="588997" y="344556"/>
                  </a:lnTo>
                  <a:lnTo>
                    <a:pt x="592875" y="296466"/>
                  </a:lnTo>
                  <a:lnTo>
                    <a:pt x="589020" y="248380"/>
                  </a:lnTo>
                  <a:lnTo>
                    <a:pt x="577807" y="202763"/>
                  </a:lnTo>
                  <a:lnTo>
                    <a:pt x="560574" y="161934"/>
                  </a:lnTo>
                  <a:close/>
                </a:path>
                <a:path w="593090" h="593089">
                  <a:moveTo>
                    <a:pt x="332811" y="377032"/>
                  </a:moveTo>
                  <a:lnTo>
                    <a:pt x="210165" y="377032"/>
                  </a:lnTo>
                  <a:lnTo>
                    <a:pt x="218196" y="382122"/>
                  </a:lnTo>
                  <a:lnTo>
                    <a:pt x="263317" y="396690"/>
                  </a:lnTo>
                  <a:lnTo>
                    <a:pt x="282466" y="398030"/>
                  </a:lnTo>
                  <a:lnTo>
                    <a:pt x="288644" y="397987"/>
                  </a:lnTo>
                  <a:lnTo>
                    <a:pt x="294806" y="397378"/>
                  </a:lnTo>
                  <a:lnTo>
                    <a:pt x="300871" y="396211"/>
                  </a:lnTo>
                  <a:lnTo>
                    <a:pt x="307294" y="395056"/>
                  </a:lnTo>
                  <a:lnTo>
                    <a:pt x="313484" y="392823"/>
                  </a:lnTo>
                  <a:lnTo>
                    <a:pt x="324763" y="386399"/>
                  </a:lnTo>
                  <a:lnTo>
                    <a:pt x="329563" y="381914"/>
                  </a:lnTo>
                  <a:lnTo>
                    <a:pt x="332811" y="377032"/>
                  </a:lnTo>
                  <a:close/>
                </a:path>
                <a:path w="593090" h="593089">
                  <a:moveTo>
                    <a:pt x="276333" y="275433"/>
                  </a:moveTo>
                  <a:lnTo>
                    <a:pt x="267191" y="275433"/>
                  </a:lnTo>
                  <a:lnTo>
                    <a:pt x="275503" y="275511"/>
                  </a:lnTo>
                  <a:lnTo>
                    <a:pt x="276333" y="275433"/>
                  </a:lnTo>
                  <a:close/>
                </a:path>
                <a:path w="593090" h="593089">
                  <a:moveTo>
                    <a:pt x="284003" y="195071"/>
                  </a:moveTo>
                  <a:lnTo>
                    <a:pt x="243803" y="202306"/>
                  </a:lnTo>
                  <a:lnTo>
                    <a:pt x="221280" y="213766"/>
                  </a:lnTo>
                  <a:lnTo>
                    <a:pt x="324549" y="213766"/>
                  </a:lnTo>
                  <a:lnTo>
                    <a:pt x="289053" y="195110"/>
                  </a:lnTo>
                  <a:lnTo>
                    <a:pt x="284003" y="195071"/>
                  </a:lnTo>
                  <a:close/>
                </a:path>
              </a:pathLst>
            </a:custGeom>
            <a:solidFill>
              <a:srgbClr val="43BA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97929" y="3501390"/>
              <a:ext cx="4996180" cy="756920"/>
            </a:xfrm>
            <a:custGeom>
              <a:avLst/>
              <a:gdLst/>
              <a:ahLst/>
              <a:cxnLst/>
              <a:rect l="l" t="t" r="r" b="b"/>
              <a:pathLst>
                <a:path w="4996180" h="756920">
                  <a:moveTo>
                    <a:pt x="0" y="126237"/>
                  </a:moveTo>
                  <a:lnTo>
                    <a:pt x="9919" y="77098"/>
                  </a:lnTo>
                  <a:lnTo>
                    <a:pt x="36972" y="36972"/>
                  </a:lnTo>
                  <a:lnTo>
                    <a:pt x="77098" y="9919"/>
                  </a:lnTo>
                  <a:lnTo>
                    <a:pt x="126237" y="0"/>
                  </a:lnTo>
                  <a:lnTo>
                    <a:pt x="630681" y="0"/>
                  </a:lnTo>
                  <a:lnTo>
                    <a:pt x="679821" y="9919"/>
                  </a:lnTo>
                  <a:lnTo>
                    <a:pt x="719947" y="36972"/>
                  </a:lnTo>
                  <a:lnTo>
                    <a:pt x="747000" y="77098"/>
                  </a:lnTo>
                  <a:lnTo>
                    <a:pt x="756920" y="126237"/>
                  </a:lnTo>
                  <a:lnTo>
                    <a:pt x="756920" y="630682"/>
                  </a:lnTo>
                  <a:lnTo>
                    <a:pt x="747000" y="679821"/>
                  </a:lnTo>
                  <a:lnTo>
                    <a:pt x="719947" y="719947"/>
                  </a:lnTo>
                  <a:lnTo>
                    <a:pt x="679821" y="747000"/>
                  </a:lnTo>
                  <a:lnTo>
                    <a:pt x="630681" y="756920"/>
                  </a:lnTo>
                  <a:lnTo>
                    <a:pt x="126237" y="756920"/>
                  </a:lnTo>
                  <a:lnTo>
                    <a:pt x="77098" y="747000"/>
                  </a:lnTo>
                  <a:lnTo>
                    <a:pt x="36972" y="719947"/>
                  </a:lnTo>
                  <a:lnTo>
                    <a:pt x="9919" y="679821"/>
                  </a:lnTo>
                  <a:lnTo>
                    <a:pt x="0" y="630682"/>
                  </a:lnTo>
                  <a:lnTo>
                    <a:pt x="0" y="126237"/>
                  </a:lnTo>
                  <a:close/>
                </a:path>
                <a:path w="4996180" h="756920">
                  <a:moveTo>
                    <a:pt x="802640" y="126237"/>
                  </a:moveTo>
                  <a:lnTo>
                    <a:pt x="812559" y="77098"/>
                  </a:lnTo>
                  <a:lnTo>
                    <a:pt x="839612" y="36972"/>
                  </a:lnTo>
                  <a:lnTo>
                    <a:pt x="879738" y="9919"/>
                  </a:lnTo>
                  <a:lnTo>
                    <a:pt x="928877" y="0"/>
                  </a:lnTo>
                  <a:lnTo>
                    <a:pt x="4869942" y="0"/>
                  </a:lnTo>
                  <a:lnTo>
                    <a:pt x="4919081" y="9919"/>
                  </a:lnTo>
                  <a:lnTo>
                    <a:pt x="4959207" y="36972"/>
                  </a:lnTo>
                  <a:lnTo>
                    <a:pt x="4986260" y="77098"/>
                  </a:lnTo>
                  <a:lnTo>
                    <a:pt x="4996180" y="126237"/>
                  </a:lnTo>
                  <a:lnTo>
                    <a:pt x="4996180" y="630682"/>
                  </a:lnTo>
                  <a:lnTo>
                    <a:pt x="4986260" y="679821"/>
                  </a:lnTo>
                  <a:lnTo>
                    <a:pt x="4959207" y="719947"/>
                  </a:lnTo>
                  <a:lnTo>
                    <a:pt x="4919081" y="747000"/>
                  </a:lnTo>
                  <a:lnTo>
                    <a:pt x="4869942" y="756920"/>
                  </a:lnTo>
                  <a:lnTo>
                    <a:pt x="928877" y="756920"/>
                  </a:lnTo>
                  <a:lnTo>
                    <a:pt x="879738" y="747000"/>
                  </a:lnTo>
                  <a:lnTo>
                    <a:pt x="839612" y="719947"/>
                  </a:lnTo>
                  <a:lnTo>
                    <a:pt x="812559" y="679821"/>
                  </a:lnTo>
                  <a:lnTo>
                    <a:pt x="802640" y="630682"/>
                  </a:lnTo>
                  <a:lnTo>
                    <a:pt x="802640" y="12623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224394" y="3649662"/>
            <a:ext cx="3949065" cy="422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60"/>
              </a:lnSpc>
              <a:spcBef>
                <a:spcPts val="100"/>
              </a:spcBef>
            </a:pP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Art.</a:t>
            </a:r>
            <a:r>
              <a:rPr sz="1400" b="1" spc="32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126.</a:t>
            </a:r>
            <a:r>
              <a:rPr sz="1400" b="1" spc="32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Pagos</a:t>
            </a:r>
            <a:r>
              <a:rPr sz="1400" spc="34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solo</a:t>
            </a:r>
            <a:r>
              <a:rPr sz="1400" spc="34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comprendidos</a:t>
            </a:r>
            <a:r>
              <a:rPr sz="1400" spc="35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en</a:t>
            </a:r>
            <a:r>
              <a:rPr sz="1400" spc="33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el</a:t>
            </a:r>
            <a:r>
              <a:rPr sz="1400" spc="34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3A3838"/>
                </a:solidFill>
                <a:latin typeface="Georgia"/>
                <a:cs typeface="Georgia"/>
              </a:rPr>
              <a:t>PEF</a:t>
            </a:r>
            <a:endParaRPr sz="1400">
              <a:latin typeface="Georgia"/>
              <a:cs typeface="Georgia"/>
            </a:endParaRPr>
          </a:p>
          <a:p>
            <a:pPr marL="12700">
              <a:lnSpc>
                <a:spcPts val="1560"/>
              </a:lnSpc>
            </a:pP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(principio</a:t>
            </a:r>
            <a:r>
              <a:rPr sz="1400" spc="-4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2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legalidad)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291579" y="4343400"/>
            <a:ext cx="5008880" cy="769620"/>
            <a:chOff x="6291579" y="4343400"/>
            <a:chExt cx="5008880" cy="769620"/>
          </a:xfrm>
        </p:grpSpPr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09206" y="4646235"/>
              <a:ext cx="77748" cy="11350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380448" y="4432234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89">
                  <a:moveTo>
                    <a:pt x="296710" y="0"/>
                  </a:moveTo>
                  <a:lnTo>
                    <a:pt x="248368" y="3880"/>
                  </a:lnTo>
                  <a:lnTo>
                    <a:pt x="202753" y="15114"/>
                  </a:lnTo>
                  <a:lnTo>
                    <a:pt x="160218" y="33092"/>
                  </a:lnTo>
                  <a:lnTo>
                    <a:pt x="121374" y="57203"/>
                  </a:lnTo>
                  <a:lnTo>
                    <a:pt x="86780" y="86895"/>
                  </a:lnTo>
                  <a:lnTo>
                    <a:pt x="57164" y="121438"/>
                  </a:lnTo>
                  <a:lnTo>
                    <a:pt x="33069" y="160278"/>
                  </a:lnTo>
                  <a:lnTo>
                    <a:pt x="15104" y="202804"/>
                  </a:lnTo>
                  <a:lnTo>
                    <a:pt x="3877" y="248406"/>
                  </a:lnTo>
                  <a:lnTo>
                    <a:pt x="0" y="296482"/>
                  </a:lnTo>
                  <a:lnTo>
                    <a:pt x="3881" y="344571"/>
                  </a:lnTo>
                  <a:lnTo>
                    <a:pt x="15116" y="390190"/>
                  </a:lnTo>
                  <a:lnTo>
                    <a:pt x="33093" y="432727"/>
                  </a:lnTo>
                  <a:lnTo>
                    <a:pt x="57202" y="471573"/>
                  </a:lnTo>
                  <a:lnTo>
                    <a:pt x="86834" y="506117"/>
                  </a:lnTo>
                  <a:lnTo>
                    <a:pt x="121377" y="535748"/>
                  </a:lnTo>
                  <a:lnTo>
                    <a:pt x="160221" y="559857"/>
                  </a:lnTo>
                  <a:lnTo>
                    <a:pt x="202757" y="577833"/>
                  </a:lnTo>
                  <a:lnTo>
                    <a:pt x="248382" y="589066"/>
                  </a:lnTo>
                  <a:lnTo>
                    <a:pt x="296437" y="592945"/>
                  </a:lnTo>
                  <a:lnTo>
                    <a:pt x="344529" y="589063"/>
                  </a:lnTo>
                  <a:lnTo>
                    <a:pt x="390142" y="577828"/>
                  </a:lnTo>
                  <a:lnTo>
                    <a:pt x="432675" y="559850"/>
                  </a:lnTo>
                  <a:lnTo>
                    <a:pt x="471517" y="535739"/>
                  </a:lnTo>
                  <a:lnTo>
                    <a:pt x="506057" y="506106"/>
                  </a:lnTo>
                  <a:lnTo>
                    <a:pt x="535686" y="471560"/>
                  </a:lnTo>
                  <a:lnTo>
                    <a:pt x="559792" y="432713"/>
                  </a:lnTo>
                  <a:lnTo>
                    <a:pt x="564810" y="420839"/>
                  </a:lnTo>
                  <a:lnTo>
                    <a:pt x="306506" y="420839"/>
                  </a:lnTo>
                  <a:lnTo>
                    <a:pt x="306506" y="365112"/>
                  </a:lnTo>
                  <a:lnTo>
                    <a:pt x="184438" y="365112"/>
                  </a:lnTo>
                  <a:lnTo>
                    <a:pt x="184438" y="329610"/>
                  </a:lnTo>
                  <a:lnTo>
                    <a:pt x="193461" y="319631"/>
                  </a:lnTo>
                  <a:lnTo>
                    <a:pt x="202386" y="309392"/>
                  </a:lnTo>
                  <a:lnTo>
                    <a:pt x="228499" y="277216"/>
                  </a:lnTo>
                  <a:lnTo>
                    <a:pt x="252602" y="243936"/>
                  </a:lnTo>
                  <a:lnTo>
                    <a:pt x="274305" y="210467"/>
                  </a:lnTo>
                  <a:lnTo>
                    <a:pt x="298943" y="166926"/>
                  </a:lnTo>
                  <a:lnTo>
                    <a:pt x="304172" y="156470"/>
                  </a:lnTo>
                  <a:lnTo>
                    <a:pt x="557504" y="156470"/>
                  </a:lnTo>
                  <a:lnTo>
                    <a:pt x="535735" y="121380"/>
                  </a:lnTo>
                  <a:lnTo>
                    <a:pt x="506184" y="86895"/>
                  </a:lnTo>
                  <a:lnTo>
                    <a:pt x="471672" y="57259"/>
                  </a:lnTo>
                  <a:lnTo>
                    <a:pt x="432858" y="33141"/>
                  </a:lnTo>
                  <a:lnTo>
                    <a:pt x="390353" y="15152"/>
                  </a:lnTo>
                  <a:lnTo>
                    <a:pt x="344767" y="3901"/>
                  </a:lnTo>
                  <a:lnTo>
                    <a:pt x="296710" y="0"/>
                  </a:lnTo>
                  <a:close/>
                </a:path>
                <a:path w="593090" h="593089">
                  <a:moveTo>
                    <a:pt x="557504" y="156470"/>
                  </a:moveTo>
                  <a:lnTo>
                    <a:pt x="351340" y="156470"/>
                  </a:lnTo>
                  <a:lnTo>
                    <a:pt x="351340" y="327534"/>
                  </a:lnTo>
                  <a:lnTo>
                    <a:pt x="386854" y="327534"/>
                  </a:lnTo>
                  <a:lnTo>
                    <a:pt x="386854" y="365112"/>
                  </a:lnTo>
                  <a:lnTo>
                    <a:pt x="351340" y="365112"/>
                  </a:lnTo>
                  <a:lnTo>
                    <a:pt x="351340" y="420839"/>
                  </a:lnTo>
                  <a:lnTo>
                    <a:pt x="564810" y="420839"/>
                  </a:lnTo>
                  <a:lnTo>
                    <a:pt x="577766" y="390175"/>
                  </a:lnTo>
                  <a:lnTo>
                    <a:pt x="588997" y="344556"/>
                  </a:lnTo>
                  <a:lnTo>
                    <a:pt x="592875" y="296466"/>
                  </a:lnTo>
                  <a:lnTo>
                    <a:pt x="589014" y="248380"/>
                  </a:lnTo>
                  <a:lnTo>
                    <a:pt x="577796" y="202763"/>
                  </a:lnTo>
                  <a:lnTo>
                    <a:pt x="559833" y="160226"/>
                  </a:lnTo>
                  <a:lnTo>
                    <a:pt x="557504" y="156470"/>
                  </a:lnTo>
                  <a:close/>
                </a:path>
              </a:pathLst>
            </a:custGeom>
            <a:solidFill>
              <a:srgbClr val="45B4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297929" y="4349750"/>
              <a:ext cx="4996180" cy="756920"/>
            </a:xfrm>
            <a:custGeom>
              <a:avLst/>
              <a:gdLst/>
              <a:ahLst/>
              <a:cxnLst/>
              <a:rect l="l" t="t" r="r" b="b"/>
              <a:pathLst>
                <a:path w="4996180" h="756920">
                  <a:moveTo>
                    <a:pt x="0" y="126237"/>
                  </a:moveTo>
                  <a:lnTo>
                    <a:pt x="9919" y="77098"/>
                  </a:lnTo>
                  <a:lnTo>
                    <a:pt x="36972" y="36972"/>
                  </a:lnTo>
                  <a:lnTo>
                    <a:pt x="77098" y="9919"/>
                  </a:lnTo>
                  <a:lnTo>
                    <a:pt x="126237" y="0"/>
                  </a:lnTo>
                  <a:lnTo>
                    <a:pt x="630681" y="0"/>
                  </a:lnTo>
                  <a:lnTo>
                    <a:pt x="679821" y="9919"/>
                  </a:lnTo>
                  <a:lnTo>
                    <a:pt x="719947" y="36972"/>
                  </a:lnTo>
                  <a:lnTo>
                    <a:pt x="747000" y="77098"/>
                  </a:lnTo>
                  <a:lnTo>
                    <a:pt x="756920" y="126237"/>
                  </a:lnTo>
                  <a:lnTo>
                    <a:pt x="756920" y="630682"/>
                  </a:lnTo>
                  <a:lnTo>
                    <a:pt x="747000" y="679821"/>
                  </a:lnTo>
                  <a:lnTo>
                    <a:pt x="719947" y="719947"/>
                  </a:lnTo>
                  <a:lnTo>
                    <a:pt x="679821" y="747000"/>
                  </a:lnTo>
                  <a:lnTo>
                    <a:pt x="630681" y="756919"/>
                  </a:lnTo>
                  <a:lnTo>
                    <a:pt x="126237" y="756919"/>
                  </a:lnTo>
                  <a:lnTo>
                    <a:pt x="77098" y="747000"/>
                  </a:lnTo>
                  <a:lnTo>
                    <a:pt x="36972" y="719947"/>
                  </a:lnTo>
                  <a:lnTo>
                    <a:pt x="9919" y="679821"/>
                  </a:lnTo>
                  <a:lnTo>
                    <a:pt x="0" y="630682"/>
                  </a:lnTo>
                  <a:lnTo>
                    <a:pt x="0" y="126237"/>
                  </a:lnTo>
                  <a:close/>
                </a:path>
                <a:path w="4996180" h="756920">
                  <a:moveTo>
                    <a:pt x="802640" y="126237"/>
                  </a:moveTo>
                  <a:lnTo>
                    <a:pt x="812559" y="77098"/>
                  </a:lnTo>
                  <a:lnTo>
                    <a:pt x="839612" y="36972"/>
                  </a:lnTo>
                  <a:lnTo>
                    <a:pt x="879738" y="9919"/>
                  </a:lnTo>
                  <a:lnTo>
                    <a:pt x="928877" y="0"/>
                  </a:lnTo>
                  <a:lnTo>
                    <a:pt x="4869942" y="0"/>
                  </a:lnTo>
                  <a:lnTo>
                    <a:pt x="4919081" y="9919"/>
                  </a:lnTo>
                  <a:lnTo>
                    <a:pt x="4959207" y="36972"/>
                  </a:lnTo>
                  <a:lnTo>
                    <a:pt x="4986260" y="77098"/>
                  </a:lnTo>
                  <a:lnTo>
                    <a:pt x="4996180" y="126237"/>
                  </a:lnTo>
                  <a:lnTo>
                    <a:pt x="4996180" y="630682"/>
                  </a:lnTo>
                  <a:lnTo>
                    <a:pt x="4986260" y="679821"/>
                  </a:lnTo>
                  <a:lnTo>
                    <a:pt x="4959207" y="719947"/>
                  </a:lnTo>
                  <a:lnTo>
                    <a:pt x="4919081" y="747000"/>
                  </a:lnTo>
                  <a:lnTo>
                    <a:pt x="4869942" y="756919"/>
                  </a:lnTo>
                  <a:lnTo>
                    <a:pt x="928877" y="756919"/>
                  </a:lnTo>
                  <a:lnTo>
                    <a:pt x="879738" y="747000"/>
                  </a:lnTo>
                  <a:lnTo>
                    <a:pt x="839612" y="719947"/>
                  </a:lnTo>
                  <a:lnTo>
                    <a:pt x="812559" y="679821"/>
                  </a:lnTo>
                  <a:lnTo>
                    <a:pt x="802640" y="630682"/>
                  </a:lnTo>
                  <a:lnTo>
                    <a:pt x="802640" y="12623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291579" y="5191759"/>
            <a:ext cx="5008880" cy="769620"/>
            <a:chOff x="6291579" y="5191759"/>
            <a:chExt cx="5008880" cy="769620"/>
          </a:xfrm>
        </p:grpSpPr>
        <p:sp>
          <p:nvSpPr>
            <p:cNvPr id="24" name="object 24"/>
            <p:cNvSpPr/>
            <p:nvPr/>
          </p:nvSpPr>
          <p:spPr>
            <a:xfrm>
              <a:off x="6380491" y="5280555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89">
                  <a:moveTo>
                    <a:pt x="296636" y="0"/>
                  </a:moveTo>
                  <a:lnTo>
                    <a:pt x="248272" y="3880"/>
                  </a:lnTo>
                  <a:lnTo>
                    <a:pt x="202658" y="15114"/>
                  </a:lnTo>
                  <a:lnTo>
                    <a:pt x="160125" y="33092"/>
                  </a:lnTo>
                  <a:lnTo>
                    <a:pt x="121283" y="57203"/>
                  </a:lnTo>
                  <a:lnTo>
                    <a:pt x="86692" y="86894"/>
                  </a:lnTo>
                  <a:lnTo>
                    <a:pt x="57077" y="121436"/>
                  </a:lnTo>
                  <a:lnTo>
                    <a:pt x="32984" y="160275"/>
                  </a:lnTo>
                  <a:lnTo>
                    <a:pt x="15020" y="202800"/>
                  </a:lnTo>
                  <a:lnTo>
                    <a:pt x="3795" y="248401"/>
                  </a:lnTo>
                  <a:lnTo>
                    <a:pt x="0" y="295436"/>
                  </a:lnTo>
                  <a:lnTo>
                    <a:pt x="42" y="298027"/>
                  </a:lnTo>
                  <a:lnTo>
                    <a:pt x="3796" y="344554"/>
                  </a:lnTo>
                  <a:lnTo>
                    <a:pt x="15029" y="390171"/>
                  </a:lnTo>
                  <a:lnTo>
                    <a:pt x="33005" y="432707"/>
                  </a:lnTo>
                  <a:lnTo>
                    <a:pt x="57113" y="471553"/>
                  </a:lnTo>
                  <a:lnTo>
                    <a:pt x="86742" y="506097"/>
                  </a:lnTo>
                  <a:lnTo>
                    <a:pt x="121283" y="535729"/>
                  </a:lnTo>
                  <a:lnTo>
                    <a:pt x="160126" y="559838"/>
                  </a:lnTo>
                  <a:lnTo>
                    <a:pt x="202659" y="577815"/>
                  </a:lnTo>
                  <a:lnTo>
                    <a:pt x="248272" y="589049"/>
                  </a:lnTo>
                  <a:lnTo>
                    <a:pt x="296356" y="592929"/>
                  </a:lnTo>
                  <a:lnTo>
                    <a:pt x="344437" y="589049"/>
                  </a:lnTo>
                  <a:lnTo>
                    <a:pt x="390050" y="577815"/>
                  </a:lnTo>
                  <a:lnTo>
                    <a:pt x="432582" y="559838"/>
                  </a:lnTo>
                  <a:lnTo>
                    <a:pt x="471424" y="535729"/>
                  </a:lnTo>
                  <a:lnTo>
                    <a:pt x="505966" y="506097"/>
                  </a:lnTo>
                  <a:lnTo>
                    <a:pt x="535596" y="471553"/>
                  </a:lnTo>
                  <a:lnTo>
                    <a:pt x="559705" y="432707"/>
                  </a:lnTo>
                  <a:lnTo>
                    <a:pt x="563378" y="424016"/>
                  </a:lnTo>
                  <a:lnTo>
                    <a:pt x="283867" y="424016"/>
                  </a:lnTo>
                  <a:lnTo>
                    <a:pt x="263833" y="423336"/>
                  </a:lnTo>
                  <a:lnTo>
                    <a:pt x="246488" y="421296"/>
                  </a:lnTo>
                  <a:lnTo>
                    <a:pt x="231832" y="417895"/>
                  </a:lnTo>
                  <a:lnTo>
                    <a:pt x="219863" y="413134"/>
                  </a:lnTo>
                  <a:lnTo>
                    <a:pt x="219863" y="374003"/>
                  </a:lnTo>
                  <a:lnTo>
                    <a:pt x="336036" y="374003"/>
                  </a:lnTo>
                  <a:lnTo>
                    <a:pt x="338914" y="371416"/>
                  </a:lnTo>
                  <a:lnTo>
                    <a:pt x="344824" y="362580"/>
                  </a:lnTo>
                  <a:lnTo>
                    <a:pt x="348399" y="352569"/>
                  </a:lnTo>
                  <a:lnTo>
                    <a:pt x="349424" y="341827"/>
                  </a:lnTo>
                  <a:lnTo>
                    <a:pt x="349658" y="334356"/>
                  </a:lnTo>
                  <a:lnTo>
                    <a:pt x="347629" y="326995"/>
                  </a:lnTo>
                  <a:lnTo>
                    <a:pt x="313363" y="299511"/>
                  </a:lnTo>
                  <a:lnTo>
                    <a:pt x="229729" y="297778"/>
                  </a:lnTo>
                  <a:lnTo>
                    <a:pt x="242662" y="159397"/>
                  </a:lnTo>
                  <a:lnTo>
                    <a:pt x="559239" y="159397"/>
                  </a:lnTo>
                  <a:lnTo>
                    <a:pt x="535656" y="121380"/>
                  </a:lnTo>
                  <a:lnTo>
                    <a:pt x="506103" y="86894"/>
                  </a:lnTo>
                  <a:lnTo>
                    <a:pt x="471591" y="57259"/>
                  </a:lnTo>
                  <a:lnTo>
                    <a:pt x="432779" y="33141"/>
                  </a:lnTo>
                  <a:lnTo>
                    <a:pt x="390275" y="15152"/>
                  </a:lnTo>
                  <a:lnTo>
                    <a:pt x="344691" y="3901"/>
                  </a:lnTo>
                  <a:lnTo>
                    <a:pt x="296636" y="0"/>
                  </a:lnTo>
                  <a:close/>
                </a:path>
                <a:path w="593090" h="593089">
                  <a:moveTo>
                    <a:pt x="590011" y="261773"/>
                  </a:moveTo>
                  <a:lnTo>
                    <a:pt x="289307" y="261773"/>
                  </a:lnTo>
                  <a:lnTo>
                    <a:pt x="299235" y="262021"/>
                  </a:lnTo>
                  <a:lnTo>
                    <a:pt x="309128" y="262822"/>
                  </a:lnTo>
                  <a:lnTo>
                    <a:pt x="354067" y="275144"/>
                  </a:lnTo>
                  <a:lnTo>
                    <a:pt x="384704" y="303898"/>
                  </a:lnTo>
                  <a:lnTo>
                    <a:pt x="393290" y="340055"/>
                  </a:lnTo>
                  <a:lnTo>
                    <a:pt x="392915" y="349980"/>
                  </a:lnTo>
                  <a:lnTo>
                    <a:pt x="379088" y="385674"/>
                  </a:lnTo>
                  <a:lnTo>
                    <a:pt x="342911" y="413273"/>
                  </a:lnTo>
                  <a:lnTo>
                    <a:pt x="304485" y="422847"/>
                  </a:lnTo>
                  <a:lnTo>
                    <a:pt x="283867" y="424016"/>
                  </a:lnTo>
                  <a:lnTo>
                    <a:pt x="563378" y="424016"/>
                  </a:lnTo>
                  <a:lnTo>
                    <a:pt x="577681" y="390171"/>
                  </a:lnTo>
                  <a:lnTo>
                    <a:pt x="588914" y="344554"/>
                  </a:lnTo>
                  <a:lnTo>
                    <a:pt x="592668" y="298028"/>
                  </a:lnTo>
                  <a:lnTo>
                    <a:pt x="592712" y="295436"/>
                  </a:lnTo>
                  <a:lnTo>
                    <a:pt x="590011" y="261773"/>
                  </a:lnTo>
                  <a:close/>
                </a:path>
                <a:path w="593090" h="593089">
                  <a:moveTo>
                    <a:pt x="336036" y="374003"/>
                  </a:moveTo>
                  <a:lnTo>
                    <a:pt x="219863" y="374003"/>
                  </a:lnTo>
                  <a:lnTo>
                    <a:pt x="235092" y="381291"/>
                  </a:lnTo>
                  <a:lnTo>
                    <a:pt x="251048" y="386608"/>
                  </a:lnTo>
                  <a:lnTo>
                    <a:pt x="267542" y="389901"/>
                  </a:lnTo>
                  <a:lnTo>
                    <a:pt x="284382" y="391121"/>
                  </a:lnTo>
                  <a:lnTo>
                    <a:pt x="290927" y="390965"/>
                  </a:lnTo>
                  <a:lnTo>
                    <a:pt x="330886" y="378632"/>
                  </a:lnTo>
                  <a:lnTo>
                    <a:pt x="336036" y="374003"/>
                  </a:lnTo>
                  <a:close/>
                </a:path>
                <a:path w="593090" h="593089">
                  <a:moveTo>
                    <a:pt x="278192" y="295436"/>
                  </a:moveTo>
                  <a:lnTo>
                    <a:pt x="270211" y="295582"/>
                  </a:lnTo>
                  <a:lnTo>
                    <a:pt x="259474" y="296021"/>
                  </a:lnTo>
                  <a:lnTo>
                    <a:pt x="229729" y="297778"/>
                  </a:lnTo>
                  <a:lnTo>
                    <a:pt x="303944" y="297778"/>
                  </a:lnTo>
                  <a:lnTo>
                    <a:pt x="298660" y="296877"/>
                  </a:lnTo>
                  <a:lnTo>
                    <a:pt x="291865" y="296060"/>
                  </a:lnTo>
                  <a:lnTo>
                    <a:pt x="285039" y="295579"/>
                  </a:lnTo>
                  <a:lnTo>
                    <a:pt x="278192" y="295436"/>
                  </a:lnTo>
                  <a:close/>
                </a:path>
                <a:path w="593090" h="593089">
                  <a:moveTo>
                    <a:pt x="559239" y="159397"/>
                  </a:moveTo>
                  <a:lnTo>
                    <a:pt x="379240" y="159397"/>
                  </a:lnTo>
                  <a:lnTo>
                    <a:pt x="379240" y="194134"/>
                  </a:lnTo>
                  <a:lnTo>
                    <a:pt x="281275" y="194134"/>
                  </a:lnTo>
                  <a:lnTo>
                    <a:pt x="274539" y="262553"/>
                  </a:lnTo>
                  <a:lnTo>
                    <a:pt x="276943" y="262397"/>
                  </a:lnTo>
                  <a:lnTo>
                    <a:pt x="282431" y="261929"/>
                  </a:lnTo>
                  <a:lnTo>
                    <a:pt x="283254" y="261812"/>
                  </a:lnTo>
                  <a:lnTo>
                    <a:pt x="284077" y="261773"/>
                  </a:lnTo>
                  <a:lnTo>
                    <a:pt x="590011" y="261773"/>
                  </a:lnTo>
                  <a:lnTo>
                    <a:pt x="588933" y="248380"/>
                  </a:lnTo>
                  <a:lnTo>
                    <a:pt x="577716" y="202763"/>
                  </a:lnTo>
                  <a:lnTo>
                    <a:pt x="559753" y="160226"/>
                  </a:lnTo>
                  <a:lnTo>
                    <a:pt x="559239" y="159397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97929" y="5198109"/>
              <a:ext cx="4996180" cy="756920"/>
            </a:xfrm>
            <a:custGeom>
              <a:avLst/>
              <a:gdLst/>
              <a:ahLst/>
              <a:cxnLst/>
              <a:rect l="l" t="t" r="r" b="b"/>
              <a:pathLst>
                <a:path w="4996180" h="756920">
                  <a:moveTo>
                    <a:pt x="0" y="126237"/>
                  </a:moveTo>
                  <a:lnTo>
                    <a:pt x="9919" y="77098"/>
                  </a:lnTo>
                  <a:lnTo>
                    <a:pt x="36972" y="36972"/>
                  </a:lnTo>
                  <a:lnTo>
                    <a:pt x="77098" y="9919"/>
                  </a:lnTo>
                  <a:lnTo>
                    <a:pt x="126237" y="0"/>
                  </a:lnTo>
                  <a:lnTo>
                    <a:pt x="630681" y="0"/>
                  </a:lnTo>
                  <a:lnTo>
                    <a:pt x="679821" y="9919"/>
                  </a:lnTo>
                  <a:lnTo>
                    <a:pt x="719947" y="36972"/>
                  </a:lnTo>
                  <a:lnTo>
                    <a:pt x="747000" y="77098"/>
                  </a:lnTo>
                  <a:lnTo>
                    <a:pt x="756920" y="126237"/>
                  </a:lnTo>
                  <a:lnTo>
                    <a:pt x="756920" y="630745"/>
                  </a:lnTo>
                  <a:lnTo>
                    <a:pt x="747000" y="679858"/>
                  </a:lnTo>
                  <a:lnTo>
                    <a:pt x="719947" y="719964"/>
                  </a:lnTo>
                  <a:lnTo>
                    <a:pt x="679821" y="747004"/>
                  </a:lnTo>
                  <a:lnTo>
                    <a:pt x="630681" y="756919"/>
                  </a:lnTo>
                  <a:lnTo>
                    <a:pt x="126237" y="756919"/>
                  </a:lnTo>
                  <a:lnTo>
                    <a:pt x="77098" y="747004"/>
                  </a:lnTo>
                  <a:lnTo>
                    <a:pt x="36972" y="719964"/>
                  </a:lnTo>
                  <a:lnTo>
                    <a:pt x="9919" y="679858"/>
                  </a:lnTo>
                  <a:lnTo>
                    <a:pt x="0" y="630745"/>
                  </a:lnTo>
                  <a:lnTo>
                    <a:pt x="0" y="126237"/>
                  </a:lnTo>
                  <a:close/>
                </a:path>
                <a:path w="4996180" h="756920">
                  <a:moveTo>
                    <a:pt x="802640" y="126237"/>
                  </a:moveTo>
                  <a:lnTo>
                    <a:pt x="812559" y="77098"/>
                  </a:lnTo>
                  <a:lnTo>
                    <a:pt x="839612" y="36972"/>
                  </a:lnTo>
                  <a:lnTo>
                    <a:pt x="879738" y="9919"/>
                  </a:lnTo>
                  <a:lnTo>
                    <a:pt x="928877" y="0"/>
                  </a:lnTo>
                  <a:lnTo>
                    <a:pt x="4869942" y="0"/>
                  </a:lnTo>
                  <a:lnTo>
                    <a:pt x="4919081" y="9919"/>
                  </a:lnTo>
                  <a:lnTo>
                    <a:pt x="4959207" y="36972"/>
                  </a:lnTo>
                  <a:lnTo>
                    <a:pt x="4986260" y="77098"/>
                  </a:lnTo>
                  <a:lnTo>
                    <a:pt x="4996180" y="126237"/>
                  </a:lnTo>
                  <a:lnTo>
                    <a:pt x="4996180" y="630745"/>
                  </a:lnTo>
                  <a:lnTo>
                    <a:pt x="4986260" y="679858"/>
                  </a:lnTo>
                  <a:lnTo>
                    <a:pt x="4959207" y="719964"/>
                  </a:lnTo>
                  <a:lnTo>
                    <a:pt x="4919081" y="747004"/>
                  </a:lnTo>
                  <a:lnTo>
                    <a:pt x="4869942" y="756919"/>
                  </a:lnTo>
                  <a:lnTo>
                    <a:pt x="928877" y="756919"/>
                  </a:lnTo>
                  <a:lnTo>
                    <a:pt x="879738" y="747004"/>
                  </a:lnTo>
                  <a:lnTo>
                    <a:pt x="839612" y="719964"/>
                  </a:lnTo>
                  <a:lnTo>
                    <a:pt x="812559" y="679858"/>
                  </a:lnTo>
                  <a:lnTo>
                    <a:pt x="802640" y="630745"/>
                  </a:lnTo>
                  <a:lnTo>
                    <a:pt x="802640" y="12623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7224394" y="4407154"/>
            <a:ext cx="3949700" cy="1634489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7620" algn="just">
              <a:lnSpc>
                <a:spcPct val="85100"/>
              </a:lnSpc>
              <a:spcBef>
                <a:spcPts val="350"/>
              </a:spcBef>
            </a:pP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Art.</a:t>
            </a:r>
            <a:r>
              <a:rPr sz="1400" b="1" spc="15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127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.</a:t>
            </a:r>
            <a:r>
              <a:rPr sz="1400" spc="17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Garantía</a:t>
            </a:r>
            <a:r>
              <a:rPr sz="1400" spc="17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17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remuneración</a:t>
            </a:r>
            <a:r>
              <a:rPr sz="1400" spc="17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adecuada</a:t>
            </a:r>
            <a:r>
              <a:rPr sz="1400" spc="17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50" dirty="0">
                <a:solidFill>
                  <a:srgbClr val="3A3838"/>
                </a:solidFill>
                <a:latin typeface="Georgia"/>
                <a:cs typeface="Georgia"/>
              </a:rPr>
              <a:t>e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irrenunciable</a:t>
            </a:r>
            <a:r>
              <a:rPr sz="1400" spc="14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y</a:t>
            </a:r>
            <a:r>
              <a:rPr sz="1400" spc="15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base</a:t>
            </a:r>
            <a:r>
              <a:rPr sz="1400" spc="160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160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determinación</a:t>
            </a:r>
            <a:r>
              <a:rPr sz="1400" spc="155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160" dirty="0">
                <a:solidFill>
                  <a:srgbClr val="3A3838"/>
                </a:solidFill>
                <a:latin typeface="Georgia"/>
                <a:cs typeface="Georgia"/>
              </a:rPr>
              <a:t>  </a:t>
            </a:r>
            <a:r>
              <a:rPr sz="1400" spc="-25" dirty="0">
                <a:solidFill>
                  <a:srgbClr val="3A3838"/>
                </a:solidFill>
                <a:latin typeface="Georgia"/>
                <a:cs typeface="Georgia"/>
              </a:rPr>
              <a:t>la 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remuneración</a:t>
            </a:r>
            <a:endParaRPr sz="1400">
              <a:latin typeface="Georgia"/>
              <a:cs typeface="Georgia"/>
            </a:endParaRPr>
          </a:p>
          <a:p>
            <a:pPr marL="12700" marR="5080" algn="just">
              <a:lnSpc>
                <a:spcPct val="85400"/>
              </a:lnSpc>
              <a:spcBef>
                <a:spcPts val="950"/>
              </a:spcBef>
            </a:pP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Art.</a:t>
            </a:r>
            <a:r>
              <a:rPr sz="1400" b="1" spc="27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3A3838"/>
                </a:solidFill>
                <a:latin typeface="Georgia"/>
                <a:cs typeface="Georgia"/>
              </a:rPr>
              <a:t>134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.</a:t>
            </a:r>
            <a:r>
              <a:rPr sz="1400" spc="30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Principios</a:t>
            </a:r>
            <a:r>
              <a:rPr sz="1400" spc="30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del</a:t>
            </a:r>
            <a:r>
              <a:rPr sz="1400" spc="28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gasto</a:t>
            </a:r>
            <a:r>
              <a:rPr sz="1400" spc="28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público,</a:t>
            </a:r>
            <a:r>
              <a:rPr sz="1400" spc="31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mejores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condiciones</a:t>
            </a:r>
            <a:r>
              <a:rPr sz="1400" spc="42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para</a:t>
            </a:r>
            <a:r>
              <a:rPr sz="1400" spc="44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el</a:t>
            </a:r>
            <a:r>
              <a:rPr sz="1400" spc="42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Estado</a:t>
            </a:r>
            <a:r>
              <a:rPr sz="1400" spc="44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en</a:t>
            </a:r>
            <a:r>
              <a:rPr sz="1400" spc="434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adquisiciones</a:t>
            </a:r>
            <a:r>
              <a:rPr sz="1400" spc="45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50" dirty="0">
                <a:solidFill>
                  <a:srgbClr val="3A3838"/>
                </a:solidFill>
                <a:latin typeface="Georgia"/>
                <a:cs typeface="Georgia"/>
              </a:rPr>
              <a:t>y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evaluación</a:t>
            </a:r>
            <a:r>
              <a:rPr sz="1400" spc="40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del</a:t>
            </a:r>
            <a:r>
              <a:rPr sz="1400" spc="42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ejercicio</a:t>
            </a:r>
            <a:r>
              <a:rPr sz="1400" spc="44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42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recursos.</a:t>
            </a:r>
            <a:r>
              <a:rPr sz="1400" spc="42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Regula</a:t>
            </a:r>
            <a:r>
              <a:rPr sz="1400" spc="409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3A3838"/>
                </a:solidFill>
                <a:latin typeface="Georgia"/>
                <a:cs typeface="Georgia"/>
              </a:rPr>
              <a:t>la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comunicación</a:t>
            </a:r>
            <a:r>
              <a:rPr sz="1400" spc="1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social</a:t>
            </a:r>
            <a:r>
              <a:rPr sz="1400" spc="5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institucional</a:t>
            </a:r>
            <a:r>
              <a:rPr sz="1400" spc="5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y</a:t>
            </a:r>
            <a:r>
              <a:rPr sz="1400" spc="3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el</a:t>
            </a:r>
            <a:r>
              <a:rPr sz="1400" spc="5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uso</a:t>
            </a:r>
            <a:r>
              <a:rPr sz="1400" spc="6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político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3A3838"/>
                </a:solidFill>
                <a:latin typeface="Georgia"/>
                <a:cs typeface="Georgia"/>
              </a:rPr>
              <a:t>los</a:t>
            </a:r>
            <a:r>
              <a:rPr sz="1400" spc="-10" dirty="0">
                <a:solidFill>
                  <a:srgbClr val="3A3838"/>
                </a:solidFill>
                <a:latin typeface="Georgia"/>
                <a:cs typeface="Georgia"/>
              </a:rPr>
              <a:t> recursos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89940" y="1790700"/>
            <a:ext cx="5219700" cy="2692400"/>
          </a:xfrm>
          <a:custGeom>
            <a:avLst/>
            <a:gdLst/>
            <a:ahLst/>
            <a:cxnLst/>
            <a:rect l="l" t="t" r="r" b="b"/>
            <a:pathLst>
              <a:path w="5219700" h="2692400">
                <a:moveTo>
                  <a:pt x="4257548" y="0"/>
                </a:moveTo>
                <a:lnTo>
                  <a:pt x="0" y="0"/>
                </a:lnTo>
                <a:lnTo>
                  <a:pt x="0" y="2692400"/>
                </a:lnTo>
                <a:lnTo>
                  <a:pt x="4257548" y="2692400"/>
                </a:lnTo>
                <a:lnTo>
                  <a:pt x="4257548" y="1672971"/>
                </a:lnTo>
                <a:lnTo>
                  <a:pt x="4546600" y="1672971"/>
                </a:lnTo>
                <a:lnTo>
                  <a:pt x="4546600" y="2019300"/>
                </a:lnTo>
                <a:lnTo>
                  <a:pt x="5219700" y="1346200"/>
                </a:lnTo>
                <a:lnTo>
                  <a:pt x="4546600" y="673100"/>
                </a:lnTo>
                <a:lnTo>
                  <a:pt x="4546600" y="1019428"/>
                </a:lnTo>
                <a:lnTo>
                  <a:pt x="4257548" y="1019428"/>
                </a:lnTo>
                <a:lnTo>
                  <a:pt x="4257548" y="0"/>
                </a:lnTo>
                <a:close/>
              </a:path>
            </a:pathLst>
          </a:custGeom>
          <a:solidFill>
            <a:srgbClr val="8FAADC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68362" y="1815401"/>
            <a:ext cx="4104004" cy="1062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latin typeface="Georgia"/>
                <a:cs typeface="Georgia"/>
              </a:rPr>
              <a:t>La</a:t>
            </a:r>
            <a:r>
              <a:rPr sz="1700" spc="135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LFPRH</a:t>
            </a:r>
            <a:r>
              <a:rPr sz="1700" spc="14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reglamenta</a:t>
            </a:r>
            <a:r>
              <a:rPr sz="1700" spc="14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los</a:t>
            </a:r>
            <a:r>
              <a:rPr sz="1700" spc="14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artículos</a:t>
            </a:r>
            <a:r>
              <a:rPr sz="1700" spc="135" dirty="0">
                <a:latin typeface="Georgia"/>
                <a:cs typeface="Georgia"/>
              </a:rPr>
              <a:t>  </a:t>
            </a:r>
            <a:r>
              <a:rPr sz="1700" spc="-25" dirty="0">
                <a:latin typeface="Georgia"/>
                <a:cs typeface="Georgia"/>
              </a:rPr>
              <a:t>74 </a:t>
            </a:r>
            <a:r>
              <a:rPr sz="1700" dirty="0">
                <a:latin typeface="Georgia"/>
                <a:cs typeface="Georgia"/>
              </a:rPr>
              <a:t>fracción</a:t>
            </a:r>
            <a:r>
              <a:rPr sz="1700" spc="17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IV,</a:t>
            </a:r>
            <a:r>
              <a:rPr sz="1700" spc="16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75,</a:t>
            </a:r>
            <a:r>
              <a:rPr sz="1700" spc="17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126,</a:t>
            </a:r>
            <a:r>
              <a:rPr sz="1700" spc="17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127</a:t>
            </a:r>
            <a:r>
              <a:rPr sz="1700" spc="175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y</a:t>
            </a:r>
            <a:r>
              <a:rPr sz="1700" spc="17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134</a:t>
            </a:r>
            <a:r>
              <a:rPr sz="1700" spc="17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de</a:t>
            </a:r>
            <a:r>
              <a:rPr sz="1700" spc="165" dirty="0">
                <a:latin typeface="Georgia"/>
                <a:cs typeface="Georgia"/>
              </a:rPr>
              <a:t>  </a:t>
            </a:r>
            <a:r>
              <a:rPr sz="1700" spc="-25" dirty="0">
                <a:latin typeface="Georgia"/>
                <a:cs typeface="Georgia"/>
              </a:rPr>
              <a:t>la </a:t>
            </a:r>
            <a:r>
              <a:rPr sz="1700" dirty="0">
                <a:latin typeface="Georgia"/>
                <a:cs typeface="Georgia"/>
              </a:rPr>
              <a:t>CPEUM,</a:t>
            </a:r>
            <a:r>
              <a:rPr sz="1700" spc="14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con</a:t>
            </a:r>
            <a:r>
              <a:rPr sz="1700" spc="135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relación</a:t>
            </a:r>
            <a:r>
              <a:rPr sz="1700" spc="145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a</a:t>
            </a:r>
            <a:r>
              <a:rPr sz="1700" spc="135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los</a:t>
            </a:r>
            <a:r>
              <a:rPr sz="1700" spc="150" dirty="0">
                <a:latin typeface="Georgia"/>
                <a:cs typeface="Georgia"/>
              </a:rPr>
              <a:t>  </a:t>
            </a:r>
            <a:r>
              <a:rPr sz="1700" dirty="0">
                <a:latin typeface="Georgia"/>
                <a:cs typeface="Georgia"/>
              </a:rPr>
              <a:t>ingresos</a:t>
            </a:r>
            <a:r>
              <a:rPr sz="1700" spc="150" dirty="0">
                <a:latin typeface="Georgia"/>
                <a:cs typeface="Georgia"/>
              </a:rPr>
              <a:t>  </a:t>
            </a:r>
            <a:r>
              <a:rPr sz="1700" spc="-50" dirty="0">
                <a:latin typeface="Georgia"/>
                <a:cs typeface="Georgia"/>
              </a:rPr>
              <a:t>y </a:t>
            </a:r>
            <a:r>
              <a:rPr sz="1700" dirty="0">
                <a:latin typeface="Georgia"/>
                <a:cs typeface="Georgia"/>
              </a:rPr>
              <a:t>egresos</a:t>
            </a:r>
            <a:r>
              <a:rPr sz="1700" spc="-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públicos</a:t>
            </a:r>
            <a:r>
              <a:rPr sz="1700" spc="-2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federales</a:t>
            </a:r>
            <a:r>
              <a:rPr sz="1700" spc="-1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en</a:t>
            </a:r>
            <a:r>
              <a:rPr sz="1700" spc="-5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materia</a:t>
            </a:r>
            <a:r>
              <a:rPr sz="1700" spc="10" dirty="0">
                <a:latin typeface="Georgia"/>
                <a:cs typeface="Georgia"/>
              </a:rPr>
              <a:t> </a:t>
            </a:r>
            <a:r>
              <a:rPr sz="1700" spc="-25" dirty="0">
                <a:latin typeface="Georgia"/>
                <a:cs typeface="Georgia"/>
              </a:rPr>
              <a:t>de:</a:t>
            </a:r>
            <a:endParaRPr sz="1700">
              <a:latin typeface="Georgia"/>
              <a:cs typeface="Georg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68362" y="2852673"/>
            <a:ext cx="179832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65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>
                <a:latin typeface="Georgia"/>
                <a:cs typeface="Georgia"/>
              </a:rPr>
              <a:t>Programación</a:t>
            </a:r>
            <a:endParaRPr sz="1600">
              <a:latin typeface="Georgia"/>
              <a:cs typeface="Georgia"/>
            </a:endParaRPr>
          </a:p>
          <a:p>
            <a:pPr marL="299720" indent="-287655">
              <a:lnSpc>
                <a:spcPct val="100000"/>
              </a:lnSpc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>
                <a:latin typeface="Georgia"/>
                <a:cs typeface="Georgia"/>
              </a:rPr>
              <a:t>Presupuestación</a:t>
            </a:r>
            <a:endParaRPr sz="1600">
              <a:latin typeface="Georgia"/>
              <a:cs typeface="Georgia"/>
            </a:endParaRPr>
          </a:p>
          <a:p>
            <a:pPr marL="299720" indent="-287655">
              <a:lnSpc>
                <a:spcPct val="100000"/>
              </a:lnSpc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>
                <a:latin typeface="Georgia"/>
                <a:cs typeface="Georgia"/>
              </a:rPr>
              <a:t>Aprobación</a:t>
            </a:r>
            <a:endParaRPr sz="1600">
              <a:latin typeface="Georgia"/>
              <a:cs typeface="Georgia"/>
            </a:endParaRPr>
          </a:p>
          <a:p>
            <a:pPr marL="299720" indent="-287655">
              <a:lnSpc>
                <a:spcPct val="100000"/>
              </a:lnSpc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>
                <a:latin typeface="Georgia"/>
                <a:cs typeface="Georgia"/>
              </a:rPr>
              <a:t>Ejercicio</a:t>
            </a:r>
            <a:endParaRPr sz="1600">
              <a:latin typeface="Georgia"/>
              <a:cs typeface="Georgia"/>
            </a:endParaRPr>
          </a:p>
          <a:p>
            <a:pPr marL="299720" indent="-287655">
              <a:lnSpc>
                <a:spcPct val="100000"/>
              </a:lnSpc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>
                <a:latin typeface="Georgia"/>
                <a:cs typeface="Georgia"/>
              </a:rPr>
              <a:t>Control</a:t>
            </a:r>
            <a:endParaRPr sz="1600">
              <a:latin typeface="Georgia"/>
              <a:cs typeface="Georgia"/>
            </a:endParaRPr>
          </a:p>
          <a:p>
            <a:pPr marL="299720" indent="-287655">
              <a:lnSpc>
                <a:spcPct val="100000"/>
              </a:lnSpc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>
                <a:latin typeface="Georgia"/>
                <a:cs typeface="Georgia"/>
              </a:rPr>
              <a:t>Evaluación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00100" y="4483100"/>
            <a:ext cx="4249420" cy="914400"/>
          </a:xfrm>
          <a:custGeom>
            <a:avLst/>
            <a:gdLst/>
            <a:ahLst/>
            <a:cxnLst/>
            <a:rect l="l" t="t" r="r" b="b"/>
            <a:pathLst>
              <a:path w="4249420" h="914400">
                <a:moveTo>
                  <a:pt x="4249420" y="0"/>
                </a:moveTo>
                <a:lnTo>
                  <a:pt x="0" y="0"/>
                </a:lnTo>
                <a:lnTo>
                  <a:pt x="0" y="594106"/>
                </a:lnTo>
                <a:lnTo>
                  <a:pt x="2010410" y="594106"/>
                </a:lnTo>
                <a:lnTo>
                  <a:pt x="2010410" y="685800"/>
                </a:lnTo>
                <a:lnTo>
                  <a:pt x="1896110" y="685800"/>
                </a:lnTo>
                <a:lnTo>
                  <a:pt x="2124710" y="914400"/>
                </a:lnTo>
                <a:lnTo>
                  <a:pt x="2353310" y="685800"/>
                </a:lnTo>
                <a:lnTo>
                  <a:pt x="2239010" y="685800"/>
                </a:lnTo>
                <a:lnTo>
                  <a:pt x="2239010" y="594106"/>
                </a:lnTo>
                <a:lnTo>
                  <a:pt x="4249420" y="594106"/>
                </a:lnTo>
                <a:lnTo>
                  <a:pt x="4249420" y="0"/>
                </a:lnTo>
                <a:close/>
              </a:path>
            </a:pathLst>
          </a:custGeom>
          <a:solidFill>
            <a:srgbClr val="8FAADC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78205" y="4502150"/>
            <a:ext cx="4092575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28040" algn="l"/>
                <a:tab pos="1120140" algn="l"/>
                <a:tab pos="1572260" algn="l"/>
                <a:tab pos="2423160" algn="l"/>
                <a:tab pos="3520440" algn="l"/>
                <a:tab pos="3807460" algn="l"/>
              </a:tabLst>
            </a:pPr>
            <a:r>
              <a:rPr sz="1700" spc="-10" dirty="0">
                <a:solidFill>
                  <a:srgbClr val="3A3838"/>
                </a:solidFill>
                <a:latin typeface="Georgia"/>
                <a:cs typeface="Georgia"/>
              </a:rPr>
              <a:t>Define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	</a:t>
            </a:r>
            <a:r>
              <a:rPr sz="1700" spc="-50" dirty="0">
                <a:solidFill>
                  <a:srgbClr val="3A3838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	</a:t>
            </a:r>
            <a:r>
              <a:rPr sz="1700" spc="-25" dirty="0">
                <a:solidFill>
                  <a:srgbClr val="3A3838"/>
                </a:solidFill>
                <a:latin typeface="Georgia"/>
                <a:cs typeface="Georgia"/>
              </a:rPr>
              <a:t>los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	</a:t>
            </a:r>
            <a:r>
              <a:rPr sz="1700" spc="-10" dirty="0">
                <a:solidFill>
                  <a:srgbClr val="3A3838"/>
                </a:solidFill>
                <a:latin typeface="Georgia"/>
                <a:cs typeface="Georgia"/>
              </a:rPr>
              <a:t>sujetos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	</a:t>
            </a:r>
            <a:r>
              <a:rPr sz="1700" spc="-10" dirty="0">
                <a:solidFill>
                  <a:srgbClr val="3A3838"/>
                </a:solidFill>
                <a:latin typeface="Georgia"/>
                <a:cs typeface="Georgia"/>
              </a:rPr>
              <a:t>obligados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	</a:t>
            </a:r>
            <a:r>
              <a:rPr sz="1700" spc="-50" dirty="0">
                <a:solidFill>
                  <a:srgbClr val="3A3838"/>
                </a:solidFill>
                <a:latin typeface="Georgia"/>
                <a:cs typeface="Georgia"/>
              </a:rPr>
              <a:t>y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	</a:t>
            </a:r>
            <a:r>
              <a:rPr sz="1700" spc="-25" dirty="0">
                <a:solidFill>
                  <a:srgbClr val="3A3838"/>
                </a:solidFill>
                <a:latin typeface="Georgia"/>
                <a:cs typeface="Georgia"/>
              </a:rPr>
              <a:t>los 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principios</a:t>
            </a:r>
            <a:r>
              <a:rPr sz="1700" spc="-2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que</a:t>
            </a:r>
            <a:r>
              <a:rPr sz="1700" spc="1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600" dirty="0">
                <a:solidFill>
                  <a:srgbClr val="3A3838"/>
                </a:solidFill>
                <a:latin typeface="Georgia"/>
                <a:cs typeface="Georgia"/>
              </a:rPr>
              <a:t>rigen</a:t>
            </a:r>
            <a:r>
              <a:rPr sz="1600" spc="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el</a:t>
            </a:r>
            <a:r>
              <a:rPr sz="1700" spc="2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uso</a:t>
            </a:r>
            <a:r>
              <a:rPr sz="1700" spc="-2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de</a:t>
            </a:r>
            <a:r>
              <a:rPr sz="1700" spc="5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3A3838"/>
                </a:solidFill>
                <a:latin typeface="Georgia"/>
                <a:cs typeface="Georgia"/>
              </a:rPr>
              <a:t>los</a:t>
            </a:r>
            <a:r>
              <a:rPr sz="1700" spc="20" dirty="0">
                <a:solidFill>
                  <a:srgbClr val="3A3838"/>
                </a:solidFill>
                <a:latin typeface="Georgia"/>
                <a:cs typeface="Georgia"/>
              </a:rPr>
              <a:t> </a:t>
            </a:r>
            <a:r>
              <a:rPr sz="1700" spc="-10" dirty="0">
                <a:solidFill>
                  <a:srgbClr val="3A3838"/>
                </a:solidFill>
                <a:latin typeface="Georgia"/>
                <a:cs typeface="Georgia"/>
              </a:rPr>
              <a:t>recursos</a:t>
            </a:r>
            <a:endParaRPr sz="1700">
              <a:latin typeface="Georgia"/>
              <a:cs typeface="Georg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1790" y="5586729"/>
            <a:ext cx="1310640" cy="502920"/>
          </a:xfrm>
          <a:prstGeom prst="rect">
            <a:avLst/>
          </a:prstGeom>
          <a:solidFill>
            <a:srgbClr val="4471C4"/>
          </a:solidFill>
          <a:ln w="12700">
            <a:solidFill>
              <a:srgbClr val="FFFFFF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474980" marR="195580" indent="-276860">
              <a:lnSpc>
                <a:spcPts val="1240"/>
              </a:lnSpc>
              <a:spcBef>
                <a:spcPts val="725"/>
              </a:spcBef>
            </a:pP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Ejecutores</a:t>
            </a:r>
            <a:r>
              <a:rPr sz="12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Georgia"/>
                <a:cs typeface="Georgia"/>
              </a:rPr>
              <a:t>de 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gasto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46250" y="5586729"/>
            <a:ext cx="1313180" cy="502920"/>
          </a:xfrm>
          <a:prstGeom prst="rect">
            <a:avLst/>
          </a:prstGeom>
          <a:solidFill>
            <a:srgbClr val="43BDB8"/>
          </a:solidFill>
          <a:ln w="12700">
            <a:solidFill>
              <a:srgbClr val="FFFFFF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271145" marR="85090" indent="-182880">
              <a:lnSpc>
                <a:spcPts val="1240"/>
              </a:lnSpc>
              <a:spcBef>
                <a:spcPts val="725"/>
              </a:spcBef>
            </a:pP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Administradores 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2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recursos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43250" y="5586729"/>
            <a:ext cx="1313180" cy="502920"/>
          </a:xfrm>
          <a:prstGeom prst="rect">
            <a:avLst/>
          </a:prstGeom>
          <a:solidFill>
            <a:srgbClr val="45B663"/>
          </a:solidFill>
          <a:ln w="12700">
            <a:solidFill>
              <a:srgbClr val="FFFFFF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marL="311150">
              <a:lnSpc>
                <a:spcPct val="100000"/>
              </a:lnSpc>
              <a:spcBef>
                <a:spcPts val="1135"/>
              </a:spcBef>
            </a:pP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Principios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40250" y="5586729"/>
            <a:ext cx="1310640" cy="502920"/>
          </a:xfrm>
          <a:prstGeom prst="rect">
            <a:avLst/>
          </a:prstGeom>
          <a:solidFill>
            <a:srgbClr val="6FAC46"/>
          </a:solidFill>
          <a:ln w="12700">
            <a:solidFill>
              <a:srgbClr val="FFFFFF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marL="315595">
              <a:lnSpc>
                <a:spcPct val="100000"/>
              </a:lnSpc>
              <a:spcBef>
                <a:spcPts val="1135"/>
              </a:spcBef>
            </a:pP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Sanciones</a:t>
            </a:r>
            <a:endParaRPr sz="1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508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Objetivo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Estructura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LFPRH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459" y="1691639"/>
            <a:ext cx="5717540" cy="39116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90537" y="1924050"/>
            <a:ext cx="2637790" cy="96837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1905" algn="ctr">
              <a:lnSpc>
                <a:spcPct val="85400"/>
              </a:lnSpc>
              <a:spcBef>
                <a:spcPts val="345"/>
              </a:spcBef>
            </a:pP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Define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los</a:t>
            </a:r>
            <a:r>
              <a:rPr sz="14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criterios</a:t>
            </a:r>
            <a:r>
              <a:rPr sz="14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generales</a:t>
            </a:r>
            <a:r>
              <a:rPr sz="1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del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proceso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presupuestario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(Programación,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presupuestación,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aprobación,</a:t>
            </a:r>
            <a:r>
              <a:rPr sz="1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ejercicio,</a:t>
            </a:r>
            <a:r>
              <a:rPr sz="14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control</a:t>
            </a:r>
            <a:r>
              <a:rPr sz="1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Georgia"/>
                <a:cs typeface="Georgia"/>
              </a:rPr>
              <a:t>y 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evaluación)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75659" y="1832990"/>
            <a:ext cx="2579370" cy="114871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2540" algn="ctr">
              <a:lnSpc>
                <a:spcPct val="85300"/>
              </a:lnSpc>
              <a:spcBef>
                <a:spcPts val="345"/>
              </a:spcBef>
            </a:pP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Establece</a:t>
            </a:r>
            <a:r>
              <a:rPr sz="1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los</a:t>
            </a:r>
            <a:r>
              <a:rPr sz="1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mecanismos</a:t>
            </a:r>
            <a:r>
              <a:rPr sz="1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de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equilibrio</a:t>
            </a:r>
            <a:r>
              <a:rPr sz="14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presupuestario</a:t>
            </a:r>
            <a:r>
              <a:rPr sz="1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Georgia"/>
                <a:cs typeface="Georgia"/>
              </a:rPr>
              <a:t>y 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responsabilidad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hacendaria,</a:t>
            </a:r>
            <a:r>
              <a:rPr sz="14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la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aplicación</a:t>
            </a:r>
            <a:r>
              <a:rPr sz="1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los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ingresos</a:t>
            </a:r>
            <a:r>
              <a:rPr sz="14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las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políticas</a:t>
            </a:r>
            <a:r>
              <a:rPr sz="1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generales</a:t>
            </a:r>
            <a:r>
              <a:rPr sz="1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austeridad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disciplina</a:t>
            </a:r>
            <a:r>
              <a:rPr sz="1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presupuestaria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3077" y="4459858"/>
            <a:ext cx="2635885" cy="7854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065" marR="5080" algn="ctr">
              <a:lnSpc>
                <a:spcPct val="85400"/>
              </a:lnSpc>
              <a:spcBef>
                <a:spcPts val="345"/>
              </a:spcBef>
            </a:pP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Regula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el gasto</a:t>
            </a:r>
            <a:r>
              <a:rPr sz="14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federalizado</a:t>
            </a:r>
            <a:r>
              <a:rPr sz="1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los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mecanismos</a:t>
            </a:r>
            <a:r>
              <a:rPr sz="1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4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coordinación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con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las</a:t>
            </a:r>
            <a:r>
              <a:rPr sz="14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entidades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federativas</a:t>
            </a:r>
            <a:r>
              <a:rPr sz="1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Georgia"/>
                <a:cs typeface="Georgia"/>
              </a:rPr>
              <a:t>y 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municipios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7259" y="4459858"/>
            <a:ext cx="2378710" cy="7854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-2540" algn="ctr">
              <a:lnSpc>
                <a:spcPct val="85400"/>
              </a:lnSpc>
              <a:spcBef>
                <a:spcPts val="345"/>
              </a:spcBef>
            </a:pP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Dicta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las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medidas</a:t>
            </a:r>
            <a:r>
              <a:rPr sz="1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de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transparencia,</a:t>
            </a:r>
            <a:r>
              <a:rPr sz="1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rendición</a:t>
            </a:r>
            <a:r>
              <a:rPr sz="14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de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cuentas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evaluación</a:t>
            </a:r>
            <a:r>
              <a:rPr sz="1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del</a:t>
            </a:r>
            <a:r>
              <a:rPr sz="1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Georgia"/>
                <a:cs typeface="Georgia"/>
              </a:rPr>
              <a:t>gasto público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8366" y="3510279"/>
            <a:ext cx="6178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Georgia"/>
                <a:cs typeface="Georgia"/>
              </a:rPr>
              <a:t>LFPRH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0341" y="1251648"/>
            <a:ext cx="18891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eorgia"/>
                <a:cs typeface="Georgia"/>
              </a:rPr>
              <a:t>Alcance</a:t>
            </a:r>
            <a:r>
              <a:rPr sz="1800" b="1" spc="-10" dirty="0">
                <a:latin typeface="Georgia"/>
                <a:cs typeface="Georgia"/>
              </a:rPr>
              <a:t> general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200" y="5788342"/>
            <a:ext cx="106445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Georgia"/>
                <a:cs typeface="Georgia"/>
              </a:rPr>
              <a:t>Límite</a:t>
            </a:r>
            <a:r>
              <a:rPr sz="1400" b="1" spc="25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Máximo</a:t>
            </a:r>
            <a:r>
              <a:rPr sz="1400" b="1" spc="50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de</a:t>
            </a:r>
            <a:r>
              <a:rPr sz="1400" b="1" spc="40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Gasto</a:t>
            </a:r>
            <a:r>
              <a:rPr sz="1400" b="1" spc="55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Corriente</a:t>
            </a:r>
            <a:r>
              <a:rPr sz="1400" b="1" spc="50" dirty="0">
                <a:latin typeface="Georgia"/>
                <a:cs typeface="Georgia"/>
              </a:rPr>
              <a:t> </a:t>
            </a:r>
            <a:r>
              <a:rPr sz="1400" b="1" dirty="0">
                <a:latin typeface="Georgia"/>
                <a:cs typeface="Georgia"/>
              </a:rPr>
              <a:t>Estructural</a:t>
            </a:r>
            <a:r>
              <a:rPr sz="1400" dirty="0">
                <a:latin typeface="Georgia"/>
                <a:cs typeface="Georgia"/>
              </a:rPr>
              <a:t>:</a:t>
            </a:r>
            <a:r>
              <a:rPr sz="1400" spc="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gasto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corriente</a:t>
            </a:r>
            <a:r>
              <a:rPr sz="1400" spc="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estructural</a:t>
            </a:r>
            <a:r>
              <a:rPr sz="1400" spc="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última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Cuenta</a:t>
            </a:r>
            <a:r>
              <a:rPr sz="1400" spc="5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Pública</a:t>
            </a:r>
            <a:r>
              <a:rPr sz="1400" spc="5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disponible</a:t>
            </a:r>
            <a:r>
              <a:rPr sz="1400" spc="4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al</a:t>
            </a:r>
            <a:r>
              <a:rPr sz="1400" spc="45" dirty="0">
                <a:latin typeface="Georgia"/>
                <a:cs typeface="Georgia"/>
              </a:rPr>
              <a:t> </a:t>
            </a:r>
            <a:r>
              <a:rPr sz="1400" spc="-10" dirty="0">
                <a:latin typeface="Georgia"/>
                <a:cs typeface="Georgia"/>
              </a:rPr>
              <a:t>momento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presentar</a:t>
            </a:r>
            <a:r>
              <a:rPr sz="1400" spc="9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6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iniciativa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LIF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y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el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proyecto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</a:t>
            </a:r>
            <a:r>
              <a:rPr sz="1400" spc="7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PEF,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más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un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incremento</a:t>
            </a:r>
            <a:r>
              <a:rPr sz="1400" spc="10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real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por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cada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año,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que</a:t>
            </a:r>
            <a:r>
              <a:rPr sz="1400" spc="6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deberá</a:t>
            </a:r>
            <a:r>
              <a:rPr sz="1400" spc="8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ser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menor</a:t>
            </a:r>
            <a:r>
              <a:rPr sz="1400" spc="75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la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tasa</a:t>
            </a:r>
            <a:r>
              <a:rPr sz="1400" spc="8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anual</a:t>
            </a:r>
            <a:r>
              <a:rPr sz="1400" spc="90" dirty="0">
                <a:latin typeface="Georgia"/>
                <a:cs typeface="Georgia"/>
              </a:rPr>
              <a:t> </a:t>
            </a:r>
            <a:r>
              <a:rPr sz="1400" spc="-25" dirty="0">
                <a:latin typeface="Georgia"/>
                <a:cs typeface="Georgia"/>
              </a:rPr>
              <a:t>de </a:t>
            </a:r>
            <a:r>
              <a:rPr sz="1400" dirty="0">
                <a:latin typeface="Georgia"/>
                <a:cs typeface="Georgia"/>
              </a:rPr>
              <a:t>crecimiento</a:t>
            </a:r>
            <a:r>
              <a:rPr sz="1400" spc="-3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potencial</a:t>
            </a:r>
            <a:r>
              <a:rPr sz="1400" spc="-40" dirty="0">
                <a:latin typeface="Georgia"/>
                <a:cs typeface="Georgia"/>
              </a:rPr>
              <a:t> </a:t>
            </a:r>
            <a:r>
              <a:rPr sz="1400" dirty="0">
                <a:latin typeface="Georgia"/>
                <a:cs typeface="Georgia"/>
              </a:rPr>
              <a:t>del</a:t>
            </a:r>
            <a:r>
              <a:rPr sz="1400" spc="-5" dirty="0">
                <a:latin typeface="Georgia"/>
                <a:cs typeface="Georgia"/>
              </a:rPr>
              <a:t> </a:t>
            </a:r>
            <a:r>
              <a:rPr sz="1400" spc="-20" dirty="0">
                <a:latin typeface="Georgia"/>
                <a:cs typeface="Georgia"/>
              </a:rPr>
              <a:t>PIB.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235700" y="1663700"/>
            <a:ext cx="1136015" cy="1491615"/>
            <a:chOff x="6235700" y="1663700"/>
            <a:chExt cx="1136015" cy="1491615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35700" y="1663700"/>
              <a:ext cx="1135633" cy="1491234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261100" y="1689100"/>
              <a:ext cx="1031240" cy="1386840"/>
            </a:xfrm>
            <a:custGeom>
              <a:avLst/>
              <a:gdLst/>
              <a:ahLst/>
              <a:cxnLst/>
              <a:rect l="l" t="t" r="r" b="b"/>
              <a:pathLst>
                <a:path w="1031240" h="1386839">
                  <a:moveTo>
                    <a:pt x="773429" y="0"/>
                  </a:moveTo>
                  <a:lnTo>
                    <a:pt x="515620" y="257810"/>
                  </a:lnTo>
                  <a:lnTo>
                    <a:pt x="644525" y="257810"/>
                  </a:lnTo>
                  <a:lnTo>
                    <a:pt x="644525" y="1129029"/>
                  </a:lnTo>
                  <a:lnTo>
                    <a:pt x="0" y="1129029"/>
                  </a:lnTo>
                  <a:lnTo>
                    <a:pt x="0" y="1386839"/>
                  </a:lnTo>
                  <a:lnTo>
                    <a:pt x="902334" y="1386839"/>
                  </a:lnTo>
                  <a:lnTo>
                    <a:pt x="902334" y="257810"/>
                  </a:lnTo>
                  <a:lnTo>
                    <a:pt x="1031240" y="257810"/>
                  </a:lnTo>
                  <a:lnTo>
                    <a:pt x="773429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637019" y="939800"/>
            <a:ext cx="2390140" cy="647700"/>
          </a:xfrm>
          <a:prstGeom prst="rect">
            <a:avLst/>
          </a:prstGeom>
          <a:solidFill>
            <a:srgbClr val="E1EFD9"/>
          </a:solidFill>
        </p:spPr>
        <p:txBody>
          <a:bodyPr vert="horz" wrap="square" lIns="0" tIns="41275" rIns="0" bIns="0" rtlCol="0">
            <a:spAutoFit/>
          </a:bodyPr>
          <a:lstStyle/>
          <a:p>
            <a:pPr marL="234315" indent="-142875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234950" algn="l"/>
              </a:tabLst>
            </a:pPr>
            <a:r>
              <a:rPr sz="1200" dirty="0">
                <a:latin typeface="Georgia"/>
                <a:cs typeface="Georgia"/>
              </a:rPr>
              <a:t>El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equilibrio</a:t>
            </a:r>
            <a:r>
              <a:rPr sz="1200" spc="-60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presupuestal</a:t>
            </a:r>
            <a:endParaRPr sz="1200">
              <a:latin typeface="Georgia"/>
              <a:cs typeface="Georgia"/>
            </a:endParaRPr>
          </a:p>
          <a:p>
            <a:pPr marL="254635" indent="-163195">
              <a:lnSpc>
                <a:spcPct val="100000"/>
              </a:lnSpc>
              <a:buAutoNum type="arabicPeriod"/>
              <a:tabLst>
                <a:tab pos="255270" algn="l"/>
              </a:tabLst>
            </a:pPr>
            <a:r>
              <a:rPr sz="1200" dirty="0">
                <a:latin typeface="Georgia"/>
                <a:cs typeface="Georgia"/>
              </a:rPr>
              <a:t>La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disciplina</a:t>
            </a:r>
            <a:r>
              <a:rPr sz="1200" spc="-3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fiscal</a:t>
            </a:r>
            <a:endParaRPr sz="1200">
              <a:latin typeface="Georgia"/>
              <a:cs typeface="Georgia"/>
            </a:endParaRPr>
          </a:p>
          <a:p>
            <a:pPr marL="254635" indent="-163195">
              <a:lnSpc>
                <a:spcPct val="100000"/>
              </a:lnSpc>
              <a:buAutoNum type="arabicPeriod"/>
              <a:tabLst>
                <a:tab pos="255270" algn="l"/>
              </a:tabLst>
            </a:pPr>
            <a:r>
              <a:rPr sz="1200" dirty="0">
                <a:latin typeface="Georgia"/>
                <a:cs typeface="Georgia"/>
              </a:rPr>
              <a:t>El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cumplimiento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metas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475219" y="2839720"/>
            <a:ext cx="1706880" cy="1704339"/>
            <a:chOff x="7475219" y="2839720"/>
            <a:chExt cx="1706880" cy="1704339"/>
          </a:xfrm>
        </p:grpSpPr>
        <p:sp>
          <p:nvSpPr>
            <p:cNvPr id="16" name="object 16"/>
            <p:cNvSpPr/>
            <p:nvPr/>
          </p:nvSpPr>
          <p:spPr>
            <a:xfrm>
              <a:off x="7481569" y="2846070"/>
              <a:ext cx="1694180" cy="1691639"/>
            </a:xfrm>
            <a:custGeom>
              <a:avLst/>
              <a:gdLst/>
              <a:ahLst/>
              <a:cxnLst/>
              <a:rect l="l" t="t" r="r" b="b"/>
              <a:pathLst>
                <a:path w="1694179" h="1691639">
                  <a:moveTo>
                    <a:pt x="847089" y="0"/>
                  </a:moveTo>
                  <a:lnTo>
                    <a:pt x="799017" y="1339"/>
                  </a:lnTo>
                  <a:lnTo>
                    <a:pt x="751649" y="5308"/>
                  </a:lnTo>
                  <a:lnTo>
                    <a:pt x="705057" y="11837"/>
                  </a:lnTo>
                  <a:lnTo>
                    <a:pt x="659311" y="20853"/>
                  </a:lnTo>
                  <a:lnTo>
                    <a:pt x="614483" y="32285"/>
                  </a:lnTo>
                  <a:lnTo>
                    <a:pt x="570646" y="46062"/>
                  </a:lnTo>
                  <a:lnTo>
                    <a:pt x="527870" y="62113"/>
                  </a:lnTo>
                  <a:lnTo>
                    <a:pt x="486226" y="80365"/>
                  </a:lnTo>
                  <a:lnTo>
                    <a:pt x="445787" y="100748"/>
                  </a:lnTo>
                  <a:lnTo>
                    <a:pt x="406624" y="123190"/>
                  </a:lnTo>
                  <a:lnTo>
                    <a:pt x="368808" y="147619"/>
                  </a:lnTo>
                  <a:lnTo>
                    <a:pt x="332411" y="173965"/>
                  </a:lnTo>
                  <a:lnTo>
                    <a:pt x="297504" y="202156"/>
                  </a:lnTo>
                  <a:lnTo>
                    <a:pt x="264159" y="232120"/>
                  </a:lnTo>
                  <a:lnTo>
                    <a:pt x="232447" y="263786"/>
                  </a:lnTo>
                  <a:lnTo>
                    <a:pt x="202439" y="297083"/>
                  </a:lnTo>
                  <a:lnTo>
                    <a:pt x="174208" y="331938"/>
                  </a:lnTo>
                  <a:lnTo>
                    <a:pt x="147825" y="368282"/>
                  </a:lnTo>
                  <a:lnTo>
                    <a:pt x="123361" y="406041"/>
                  </a:lnTo>
                  <a:lnTo>
                    <a:pt x="100887" y="445146"/>
                  </a:lnTo>
                  <a:lnTo>
                    <a:pt x="80476" y="485524"/>
                  </a:lnTo>
                  <a:lnTo>
                    <a:pt x="62198" y="527104"/>
                  </a:lnTo>
                  <a:lnTo>
                    <a:pt x="46125" y="569814"/>
                  </a:lnTo>
                  <a:lnTo>
                    <a:pt x="32329" y="613584"/>
                  </a:lnTo>
                  <a:lnTo>
                    <a:pt x="20881" y="658341"/>
                  </a:lnTo>
                  <a:lnTo>
                    <a:pt x="11853" y="704015"/>
                  </a:lnTo>
                  <a:lnTo>
                    <a:pt x="5315" y="750533"/>
                  </a:lnTo>
                  <a:lnTo>
                    <a:pt x="1340" y="797825"/>
                  </a:lnTo>
                  <a:lnTo>
                    <a:pt x="0" y="845819"/>
                  </a:lnTo>
                  <a:lnTo>
                    <a:pt x="1340" y="893814"/>
                  </a:lnTo>
                  <a:lnTo>
                    <a:pt x="5315" y="941106"/>
                  </a:lnTo>
                  <a:lnTo>
                    <a:pt x="11853" y="987624"/>
                  </a:lnTo>
                  <a:lnTo>
                    <a:pt x="20881" y="1033298"/>
                  </a:lnTo>
                  <a:lnTo>
                    <a:pt x="32329" y="1078055"/>
                  </a:lnTo>
                  <a:lnTo>
                    <a:pt x="46125" y="1121825"/>
                  </a:lnTo>
                  <a:lnTo>
                    <a:pt x="62198" y="1164535"/>
                  </a:lnTo>
                  <a:lnTo>
                    <a:pt x="80476" y="1206115"/>
                  </a:lnTo>
                  <a:lnTo>
                    <a:pt x="100887" y="1246493"/>
                  </a:lnTo>
                  <a:lnTo>
                    <a:pt x="123361" y="1285598"/>
                  </a:lnTo>
                  <a:lnTo>
                    <a:pt x="147825" y="1323357"/>
                  </a:lnTo>
                  <a:lnTo>
                    <a:pt x="174208" y="1359701"/>
                  </a:lnTo>
                  <a:lnTo>
                    <a:pt x="202439" y="1394556"/>
                  </a:lnTo>
                  <a:lnTo>
                    <a:pt x="232447" y="1427853"/>
                  </a:lnTo>
                  <a:lnTo>
                    <a:pt x="264159" y="1459519"/>
                  </a:lnTo>
                  <a:lnTo>
                    <a:pt x="297504" y="1489483"/>
                  </a:lnTo>
                  <a:lnTo>
                    <a:pt x="332411" y="1517674"/>
                  </a:lnTo>
                  <a:lnTo>
                    <a:pt x="368808" y="1544020"/>
                  </a:lnTo>
                  <a:lnTo>
                    <a:pt x="406624" y="1568449"/>
                  </a:lnTo>
                  <a:lnTo>
                    <a:pt x="445787" y="1590891"/>
                  </a:lnTo>
                  <a:lnTo>
                    <a:pt x="486226" y="1611274"/>
                  </a:lnTo>
                  <a:lnTo>
                    <a:pt x="527870" y="1629526"/>
                  </a:lnTo>
                  <a:lnTo>
                    <a:pt x="570646" y="1645577"/>
                  </a:lnTo>
                  <a:lnTo>
                    <a:pt x="614483" y="1659354"/>
                  </a:lnTo>
                  <a:lnTo>
                    <a:pt x="659311" y="1670786"/>
                  </a:lnTo>
                  <a:lnTo>
                    <a:pt x="705057" y="1679802"/>
                  </a:lnTo>
                  <a:lnTo>
                    <a:pt x="751649" y="1686331"/>
                  </a:lnTo>
                  <a:lnTo>
                    <a:pt x="799017" y="1690300"/>
                  </a:lnTo>
                  <a:lnTo>
                    <a:pt x="847089" y="1691639"/>
                  </a:lnTo>
                  <a:lnTo>
                    <a:pt x="895162" y="1690300"/>
                  </a:lnTo>
                  <a:lnTo>
                    <a:pt x="942530" y="1686331"/>
                  </a:lnTo>
                  <a:lnTo>
                    <a:pt x="989122" y="1679802"/>
                  </a:lnTo>
                  <a:lnTo>
                    <a:pt x="1034868" y="1670786"/>
                  </a:lnTo>
                  <a:lnTo>
                    <a:pt x="1079696" y="1659354"/>
                  </a:lnTo>
                  <a:lnTo>
                    <a:pt x="1123533" y="1645577"/>
                  </a:lnTo>
                  <a:lnTo>
                    <a:pt x="1166309" y="1629526"/>
                  </a:lnTo>
                  <a:lnTo>
                    <a:pt x="1207953" y="1611274"/>
                  </a:lnTo>
                  <a:lnTo>
                    <a:pt x="1248392" y="1590891"/>
                  </a:lnTo>
                  <a:lnTo>
                    <a:pt x="1287555" y="1568449"/>
                  </a:lnTo>
                  <a:lnTo>
                    <a:pt x="1325371" y="1544020"/>
                  </a:lnTo>
                  <a:lnTo>
                    <a:pt x="1361768" y="1517674"/>
                  </a:lnTo>
                  <a:lnTo>
                    <a:pt x="1396675" y="1489483"/>
                  </a:lnTo>
                  <a:lnTo>
                    <a:pt x="1430020" y="1459519"/>
                  </a:lnTo>
                  <a:lnTo>
                    <a:pt x="1461732" y="1427853"/>
                  </a:lnTo>
                  <a:lnTo>
                    <a:pt x="1491740" y="1394556"/>
                  </a:lnTo>
                  <a:lnTo>
                    <a:pt x="1519971" y="1359701"/>
                  </a:lnTo>
                  <a:lnTo>
                    <a:pt x="1546354" y="1323357"/>
                  </a:lnTo>
                  <a:lnTo>
                    <a:pt x="1570818" y="1285598"/>
                  </a:lnTo>
                  <a:lnTo>
                    <a:pt x="1593292" y="1246493"/>
                  </a:lnTo>
                  <a:lnTo>
                    <a:pt x="1613703" y="1206115"/>
                  </a:lnTo>
                  <a:lnTo>
                    <a:pt x="1631981" y="1164535"/>
                  </a:lnTo>
                  <a:lnTo>
                    <a:pt x="1648054" y="1121825"/>
                  </a:lnTo>
                  <a:lnTo>
                    <a:pt x="1661850" y="1078055"/>
                  </a:lnTo>
                  <a:lnTo>
                    <a:pt x="1673298" y="1033298"/>
                  </a:lnTo>
                  <a:lnTo>
                    <a:pt x="1682326" y="987624"/>
                  </a:lnTo>
                  <a:lnTo>
                    <a:pt x="1688864" y="941106"/>
                  </a:lnTo>
                  <a:lnTo>
                    <a:pt x="1692839" y="893814"/>
                  </a:lnTo>
                  <a:lnTo>
                    <a:pt x="1694179" y="845819"/>
                  </a:lnTo>
                  <a:lnTo>
                    <a:pt x="1692839" y="797825"/>
                  </a:lnTo>
                  <a:lnTo>
                    <a:pt x="1688864" y="750533"/>
                  </a:lnTo>
                  <a:lnTo>
                    <a:pt x="1682326" y="704015"/>
                  </a:lnTo>
                  <a:lnTo>
                    <a:pt x="1673298" y="658341"/>
                  </a:lnTo>
                  <a:lnTo>
                    <a:pt x="1661850" y="613584"/>
                  </a:lnTo>
                  <a:lnTo>
                    <a:pt x="1648054" y="569814"/>
                  </a:lnTo>
                  <a:lnTo>
                    <a:pt x="1631981" y="527104"/>
                  </a:lnTo>
                  <a:lnTo>
                    <a:pt x="1613703" y="485524"/>
                  </a:lnTo>
                  <a:lnTo>
                    <a:pt x="1593292" y="445146"/>
                  </a:lnTo>
                  <a:lnTo>
                    <a:pt x="1570818" y="406041"/>
                  </a:lnTo>
                  <a:lnTo>
                    <a:pt x="1546354" y="368282"/>
                  </a:lnTo>
                  <a:lnTo>
                    <a:pt x="1519971" y="331938"/>
                  </a:lnTo>
                  <a:lnTo>
                    <a:pt x="1491740" y="297083"/>
                  </a:lnTo>
                  <a:lnTo>
                    <a:pt x="1461732" y="263786"/>
                  </a:lnTo>
                  <a:lnTo>
                    <a:pt x="1430020" y="232120"/>
                  </a:lnTo>
                  <a:lnTo>
                    <a:pt x="1396675" y="202156"/>
                  </a:lnTo>
                  <a:lnTo>
                    <a:pt x="1361768" y="173965"/>
                  </a:lnTo>
                  <a:lnTo>
                    <a:pt x="1325371" y="147619"/>
                  </a:lnTo>
                  <a:lnTo>
                    <a:pt x="1287555" y="123190"/>
                  </a:lnTo>
                  <a:lnTo>
                    <a:pt x="1248392" y="100748"/>
                  </a:lnTo>
                  <a:lnTo>
                    <a:pt x="1207953" y="80365"/>
                  </a:lnTo>
                  <a:lnTo>
                    <a:pt x="1166309" y="62113"/>
                  </a:lnTo>
                  <a:lnTo>
                    <a:pt x="1123533" y="46062"/>
                  </a:lnTo>
                  <a:lnTo>
                    <a:pt x="1079696" y="32285"/>
                  </a:lnTo>
                  <a:lnTo>
                    <a:pt x="1034868" y="20853"/>
                  </a:lnTo>
                  <a:lnTo>
                    <a:pt x="989122" y="11837"/>
                  </a:lnTo>
                  <a:lnTo>
                    <a:pt x="942530" y="5308"/>
                  </a:lnTo>
                  <a:lnTo>
                    <a:pt x="895162" y="1339"/>
                  </a:lnTo>
                  <a:lnTo>
                    <a:pt x="847089" y="0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481569" y="2846070"/>
              <a:ext cx="1694180" cy="1691639"/>
            </a:xfrm>
            <a:custGeom>
              <a:avLst/>
              <a:gdLst/>
              <a:ahLst/>
              <a:cxnLst/>
              <a:rect l="l" t="t" r="r" b="b"/>
              <a:pathLst>
                <a:path w="1694179" h="1691639">
                  <a:moveTo>
                    <a:pt x="0" y="845819"/>
                  </a:moveTo>
                  <a:lnTo>
                    <a:pt x="1340" y="797825"/>
                  </a:lnTo>
                  <a:lnTo>
                    <a:pt x="5315" y="750533"/>
                  </a:lnTo>
                  <a:lnTo>
                    <a:pt x="11853" y="704015"/>
                  </a:lnTo>
                  <a:lnTo>
                    <a:pt x="20881" y="658341"/>
                  </a:lnTo>
                  <a:lnTo>
                    <a:pt x="32329" y="613584"/>
                  </a:lnTo>
                  <a:lnTo>
                    <a:pt x="46125" y="569814"/>
                  </a:lnTo>
                  <a:lnTo>
                    <a:pt x="62198" y="527104"/>
                  </a:lnTo>
                  <a:lnTo>
                    <a:pt x="80476" y="485524"/>
                  </a:lnTo>
                  <a:lnTo>
                    <a:pt x="100887" y="445146"/>
                  </a:lnTo>
                  <a:lnTo>
                    <a:pt x="123361" y="406041"/>
                  </a:lnTo>
                  <a:lnTo>
                    <a:pt x="147825" y="368282"/>
                  </a:lnTo>
                  <a:lnTo>
                    <a:pt x="174208" y="331938"/>
                  </a:lnTo>
                  <a:lnTo>
                    <a:pt x="202439" y="297083"/>
                  </a:lnTo>
                  <a:lnTo>
                    <a:pt x="232447" y="263786"/>
                  </a:lnTo>
                  <a:lnTo>
                    <a:pt x="264159" y="232120"/>
                  </a:lnTo>
                  <a:lnTo>
                    <a:pt x="297504" y="202156"/>
                  </a:lnTo>
                  <a:lnTo>
                    <a:pt x="332411" y="173965"/>
                  </a:lnTo>
                  <a:lnTo>
                    <a:pt x="368808" y="147619"/>
                  </a:lnTo>
                  <a:lnTo>
                    <a:pt x="406624" y="123190"/>
                  </a:lnTo>
                  <a:lnTo>
                    <a:pt x="445787" y="100748"/>
                  </a:lnTo>
                  <a:lnTo>
                    <a:pt x="486226" y="80365"/>
                  </a:lnTo>
                  <a:lnTo>
                    <a:pt x="527870" y="62113"/>
                  </a:lnTo>
                  <a:lnTo>
                    <a:pt x="570646" y="46062"/>
                  </a:lnTo>
                  <a:lnTo>
                    <a:pt x="614483" y="32285"/>
                  </a:lnTo>
                  <a:lnTo>
                    <a:pt x="659311" y="20853"/>
                  </a:lnTo>
                  <a:lnTo>
                    <a:pt x="705057" y="11837"/>
                  </a:lnTo>
                  <a:lnTo>
                    <a:pt x="751649" y="5308"/>
                  </a:lnTo>
                  <a:lnTo>
                    <a:pt x="799017" y="1339"/>
                  </a:lnTo>
                  <a:lnTo>
                    <a:pt x="847089" y="0"/>
                  </a:lnTo>
                  <a:lnTo>
                    <a:pt x="895162" y="1339"/>
                  </a:lnTo>
                  <a:lnTo>
                    <a:pt x="942530" y="5308"/>
                  </a:lnTo>
                  <a:lnTo>
                    <a:pt x="989122" y="11837"/>
                  </a:lnTo>
                  <a:lnTo>
                    <a:pt x="1034868" y="20853"/>
                  </a:lnTo>
                  <a:lnTo>
                    <a:pt x="1079696" y="32285"/>
                  </a:lnTo>
                  <a:lnTo>
                    <a:pt x="1123533" y="46062"/>
                  </a:lnTo>
                  <a:lnTo>
                    <a:pt x="1166309" y="62113"/>
                  </a:lnTo>
                  <a:lnTo>
                    <a:pt x="1207953" y="80365"/>
                  </a:lnTo>
                  <a:lnTo>
                    <a:pt x="1248392" y="100748"/>
                  </a:lnTo>
                  <a:lnTo>
                    <a:pt x="1287555" y="123190"/>
                  </a:lnTo>
                  <a:lnTo>
                    <a:pt x="1325371" y="147619"/>
                  </a:lnTo>
                  <a:lnTo>
                    <a:pt x="1361768" y="173965"/>
                  </a:lnTo>
                  <a:lnTo>
                    <a:pt x="1396675" y="202156"/>
                  </a:lnTo>
                  <a:lnTo>
                    <a:pt x="1430020" y="232120"/>
                  </a:lnTo>
                  <a:lnTo>
                    <a:pt x="1461732" y="263786"/>
                  </a:lnTo>
                  <a:lnTo>
                    <a:pt x="1491740" y="297083"/>
                  </a:lnTo>
                  <a:lnTo>
                    <a:pt x="1519971" y="331938"/>
                  </a:lnTo>
                  <a:lnTo>
                    <a:pt x="1546354" y="368282"/>
                  </a:lnTo>
                  <a:lnTo>
                    <a:pt x="1570818" y="406041"/>
                  </a:lnTo>
                  <a:lnTo>
                    <a:pt x="1593292" y="445146"/>
                  </a:lnTo>
                  <a:lnTo>
                    <a:pt x="1613703" y="485524"/>
                  </a:lnTo>
                  <a:lnTo>
                    <a:pt x="1631981" y="527104"/>
                  </a:lnTo>
                  <a:lnTo>
                    <a:pt x="1648054" y="569814"/>
                  </a:lnTo>
                  <a:lnTo>
                    <a:pt x="1661850" y="613584"/>
                  </a:lnTo>
                  <a:lnTo>
                    <a:pt x="1673298" y="658341"/>
                  </a:lnTo>
                  <a:lnTo>
                    <a:pt x="1682326" y="704015"/>
                  </a:lnTo>
                  <a:lnTo>
                    <a:pt x="1688864" y="750533"/>
                  </a:lnTo>
                  <a:lnTo>
                    <a:pt x="1692839" y="797825"/>
                  </a:lnTo>
                  <a:lnTo>
                    <a:pt x="1694179" y="845819"/>
                  </a:lnTo>
                  <a:lnTo>
                    <a:pt x="1692839" y="893814"/>
                  </a:lnTo>
                  <a:lnTo>
                    <a:pt x="1688864" y="941106"/>
                  </a:lnTo>
                  <a:lnTo>
                    <a:pt x="1682326" y="987624"/>
                  </a:lnTo>
                  <a:lnTo>
                    <a:pt x="1673298" y="1033298"/>
                  </a:lnTo>
                  <a:lnTo>
                    <a:pt x="1661850" y="1078055"/>
                  </a:lnTo>
                  <a:lnTo>
                    <a:pt x="1648054" y="1121825"/>
                  </a:lnTo>
                  <a:lnTo>
                    <a:pt x="1631981" y="1164535"/>
                  </a:lnTo>
                  <a:lnTo>
                    <a:pt x="1613703" y="1206115"/>
                  </a:lnTo>
                  <a:lnTo>
                    <a:pt x="1593292" y="1246493"/>
                  </a:lnTo>
                  <a:lnTo>
                    <a:pt x="1570818" y="1285598"/>
                  </a:lnTo>
                  <a:lnTo>
                    <a:pt x="1546354" y="1323357"/>
                  </a:lnTo>
                  <a:lnTo>
                    <a:pt x="1519971" y="1359701"/>
                  </a:lnTo>
                  <a:lnTo>
                    <a:pt x="1491740" y="1394556"/>
                  </a:lnTo>
                  <a:lnTo>
                    <a:pt x="1461732" y="1427853"/>
                  </a:lnTo>
                  <a:lnTo>
                    <a:pt x="1430020" y="1459519"/>
                  </a:lnTo>
                  <a:lnTo>
                    <a:pt x="1396675" y="1489483"/>
                  </a:lnTo>
                  <a:lnTo>
                    <a:pt x="1361768" y="1517674"/>
                  </a:lnTo>
                  <a:lnTo>
                    <a:pt x="1325371" y="1544020"/>
                  </a:lnTo>
                  <a:lnTo>
                    <a:pt x="1287555" y="1568449"/>
                  </a:lnTo>
                  <a:lnTo>
                    <a:pt x="1248392" y="1590891"/>
                  </a:lnTo>
                  <a:lnTo>
                    <a:pt x="1207953" y="1611274"/>
                  </a:lnTo>
                  <a:lnTo>
                    <a:pt x="1166309" y="1629526"/>
                  </a:lnTo>
                  <a:lnTo>
                    <a:pt x="1123533" y="1645577"/>
                  </a:lnTo>
                  <a:lnTo>
                    <a:pt x="1079696" y="1659354"/>
                  </a:lnTo>
                  <a:lnTo>
                    <a:pt x="1034868" y="1670786"/>
                  </a:lnTo>
                  <a:lnTo>
                    <a:pt x="989122" y="1679802"/>
                  </a:lnTo>
                  <a:lnTo>
                    <a:pt x="942530" y="1686331"/>
                  </a:lnTo>
                  <a:lnTo>
                    <a:pt x="895162" y="1690300"/>
                  </a:lnTo>
                  <a:lnTo>
                    <a:pt x="847089" y="1691639"/>
                  </a:lnTo>
                  <a:lnTo>
                    <a:pt x="799017" y="1690300"/>
                  </a:lnTo>
                  <a:lnTo>
                    <a:pt x="751649" y="1686331"/>
                  </a:lnTo>
                  <a:lnTo>
                    <a:pt x="705057" y="1679802"/>
                  </a:lnTo>
                  <a:lnTo>
                    <a:pt x="659311" y="1670786"/>
                  </a:lnTo>
                  <a:lnTo>
                    <a:pt x="614483" y="1659354"/>
                  </a:lnTo>
                  <a:lnTo>
                    <a:pt x="570646" y="1645577"/>
                  </a:lnTo>
                  <a:lnTo>
                    <a:pt x="527870" y="1629526"/>
                  </a:lnTo>
                  <a:lnTo>
                    <a:pt x="486226" y="1611274"/>
                  </a:lnTo>
                  <a:lnTo>
                    <a:pt x="445787" y="1590891"/>
                  </a:lnTo>
                  <a:lnTo>
                    <a:pt x="406624" y="1568449"/>
                  </a:lnTo>
                  <a:lnTo>
                    <a:pt x="368808" y="1544020"/>
                  </a:lnTo>
                  <a:lnTo>
                    <a:pt x="332411" y="1517674"/>
                  </a:lnTo>
                  <a:lnTo>
                    <a:pt x="297504" y="1489483"/>
                  </a:lnTo>
                  <a:lnTo>
                    <a:pt x="264159" y="1459519"/>
                  </a:lnTo>
                  <a:lnTo>
                    <a:pt x="232447" y="1427853"/>
                  </a:lnTo>
                  <a:lnTo>
                    <a:pt x="202439" y="1394556"/>
                  </a:lnTo>
                  <a:lnTo>
                    <a:pt x="174208" y="1359701"/>
                  </a:lnTo>
                  <a:lnTo>
                    <a:pt x="147825" y="1323357"/>
                  </a:lnTo>
                  <a:lnTo>
                    <a:pt x="123361" y="1285598"/>
                  </a:lnTo>
                  <a:lnTo>
                    <a:pt x="100887" y="1246493"/>
                  </a:lnTo>
                  <a:lnTo>
                    <a:pt x="80476" y="1206115"/>
                  </a:lnTo>
                  <a:lnTo>
                    <a:pt x="62198" y="1164535"/>
                  </a:lnTo>
                  <a:lnTo>
                    <a:pt x="46125" y="1121825"/>
                  </a:lnTo>
                  <a:lnTo>
                    <a:pt x="32329" y="1078055"/>
                  </a:lnTo>
                  <a:lnTo>
                    <a:pt x="20881" y="1033298"/>
                  </a:lnTo>
                  <a:lnTo>
                    <a:pt x="11853" y="987624"/>
                  </a:lnTo>
                  <a:lnTo>
                    <a:pt x="5315" y="941106"/>
                  </a:lnTo>
                  <a:lnTo>
                    <a:pt x="1340" y="893814"/>
                  </a:lnTo>
                  <a:lnTo>
                    <a:pt x="0" y="8458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734045" y="3267709"/>
            <a:ext cx="1189355" cy="480059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065" marR="5080" indent="-1905" algn="ctr">
              <a:lnSpc>
                <a:spcPct val="85600"/>
              </a:lnSpc>
              <a:spcBef>
                <a:spcPts val="290"/>
              </a:spcBef>
            </a:pPr>
            <a:r>
              <a:rPr sz="1100" dirty="0">
                <a:latin typeface="Georgia"/>
                <a:cs typeface="Georgia"/>
              </a:rPr>
              <a:t>Equilibrio</a:t>
            </a:r>
            <a:r>
              <a:rPr sz="1100" spc="-20" dirty="0">
                <a:latin typeface="Georgia"/>
                <a:cs typeface="Georgia"/>
              </a:rPr>
              <a:t> </a:t>
            </a:r>
            <a:r>
              <a:rPr sz="1100" spc="-50" dirty="0">
                <a:latin typeface="Georgia"/>
                <a:cs typeface="Georgia"/>
              </a:rPr>
              <a:t>y </a:t>
            </a:r>
            <a:r>
              <a:rPr sz="1100" dirty="0">
                <a:latin typeface="Georgia"/>
                <a:cs typeface="Georgia"/>
              </a:rPr>
              <a:t>coordinación</a:t>
            </a:r>
            <a:r>
              <a:rPr sz="1100" spc="-60" dirty="0">
                <a:latin typeface="Georgia"/>
                <a:cs typeface="Georgia"/>
              </a:rPr>
              <a:t> </a:t>
            </a:r>
            <a:r>
              <a:rPr sz="1100" spc="-20" dirty="0">
                <a:latin typeface="Georgia"/>
                <a:cs typeface="Georgia"/>
              </a:rPr>
              <a:t>entre </a:t>
            </a:r>
            <a:r>
              <a:rPr sz="1100" spc="-10" dirty="0">
                <a:latin typeface="Georgia"/>
                <a:cs typeface="Georgia"/>
              </a:rPr>
              <a:t>poderes</a:t>
            </a:r>
            <a:endParaRPr sz="1100">
              <a:latin typeface="Georgia"/>
              <a:cs typeface="Georgi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087359" y="3896359"/>
            <a:ext cx="1704339" cy="1706880"/>
            <a:chOff x="8087359" y="3896359"/>
            <a:chExt cx="1704339" cy="1706880"/>
          </a:xfrm>
        </p:grpSpPr>
        <p:sp>
          <p:nvSpPr>
            <p:cNvPr id="20" name="object 20"/>
            <p:cNvSpPr/>
            <p:nvPr/>
          </p:nvSpPr>
          <p:spPr>
            <a:xfrm>
              <a:off x="8093709" y="3902709"/>
              <a:ext cx="1691639" cy="1694180"/>
            </a:xfrm>
            <a:custGeom>
              <a:avLst/>
              <a:gdLst/>
              <a:ahLst/>
              <a:cxnLst/>
              <a:rect l="l" t="t" r="r" b="b"/>
              <a:pathLst>
                <a:path w="1691640" h="1694179">
                  <a:moveTo>
                    <a:pt x="845820" y="0"/>
                  </a:moveTo>
                  <a:lnTo>
                    <a:pt x="797825" y="1340"/>
                  </a:lnTo>
                  <a:lnTo>
                    <a:pt x="750533" y="5315"/>
                  </a:lnTo>
                  <a:lnTo>
                    <a:pt x="704015" y="11853"/>
                  </a:lnTo>
                  <a:lnTo>
                    <a:pt x="658341" y="20881"/>
                  </a:lnTo>
                  <a:lnTo>
                    <a:pt x="613584" y="32329"/>
                  </a:lnTo>
                  <a:lnTo>
                    <a:pt x="569814" y="46125"/>
                  </a:lnTo>
                  <a:lnTo>
                    <a:pt x="527104" y="62198"/>
                  </a:lnTo>
                  <a:lnTo>
                    <a:pt x="485524" y="80476"/>
                  </a:lnTo>
                  <a:lnTo>
                    <a:pt x="445146" y="100887"/>
                  </a:lnTo>
                  <a:lnTo>
                    <a:pt x="406041" y="123361"/>
                  </a:lnTo>
                  <a:lnTo>
                    <a:pt x="368282" y="147825"/>
                  </a:lnTo>
                  <a:lnTo>
                    <a:pt x="331938" y="174208"/>
                  </a:lnTo>
                  <a:lnTo>
                    <a:pt x="297083" y="202439"/>
                  </a:lnTo>
                  <a:lnTo>
                    <a:pt x="263786" y="232447"/>
                  </a:lnTo>
                  <a:lnTo>
                    <a:pt x="232120" y="264159"/>
                  </a:lnTo>
                  <a:lnTo>
                    <a:pt x="202156" y="297504"/>
                  </a:lnTo>
                  <a:lnTo>
                    <a:pt x="173965" y="332411"/>
                  </a:lnTo>
                  <a:lnTo>
                    <a:pt x="147619" y="368808"/>
                  </a:lnTo>
                  <a:lnTo>
                    <a:pt x="123190" y="406624"/>
                  </a:lnTo>
                  <a:lnTo>
                    <a:pt x="100748" y="445787"/>
                  </a:lnTo>
                  <a:lnTo>
                    <a:pt x="80365" y="486226"/>
                  </a:lnTo>
                  <a:lnTo>
                    <a:pt x="62113" y="527870"/>
                  </a:lnTo>
                  <a:lnTo>
                    <a:pt x="46062" y="570646"/>
                  </a:lnTo>
                  <a:lnTo>
                    <a:pt x="32285" y="614483"/>
                  </a:lnTo>
                  <a:lnTo>
                    <a:pt x="20853" y="659311"/>
                  </a:lnTo>
                  <a:lnTo>
                    <a:pt x="11837" y="705057"/>
                  </a:lnTo>
                  <a:lnTo>
                    <a:pt x="5308" y="751649"/>
                  </a:lnTo>
                  <a:lnTo>
                    <a:pt x="1339" y="799017"/>
                  </a:lnTo>
                  <a:lnTo>
                    <a:pt x="0" y="847089"/>
                  </a:lnTo>
                  <a:lnTo>
                    <a:pt x="1339" y="895162"/>
                  </a:lnTo>
                  <a:lnTo>
                    <a:pt x="5308" y="942530"/>
                  </a:lnTo>
                  <a:lnTo>
                    <a:pt x="11837" y="989122"/>
                  </a:lnTo>
                  <a:lnTo>
                    <a:pt x="20853" y="1034868"/>
                  </a:lnTo>
                  <a:lnTo>
                    <a:pt x="32285" y="1079696"/>
                  </a:lnTo>
                  <a:lnTo>
                    <a:pt x="46062" y="1123533"/>
                  </a:lnTo>
                  <a:lnTo>
                    <a:pt x="62113" y="1166309"/>
                  </a:lnTo>
                  <a:lnTo>
                    <a:pt x="80365" y="1207953"/>
                  </a:lnTo>
                  <a:lnTo>
                    <a:pt x="100748" y="1248392"/>
                  </a:lnTo>
                  <a:lnTo>
                    <a:pt x="123190" y="1287555"/>
                  </a:lnTo>
                  <a:lnTo>
                    <a:pt x="147619" y="1325371"/>
                  </a:lnTo>
                  <a:lnTo>
                    <a:pt x="173965" y="1361768"/>
                  </a:lnTo>
                  <a:lnTo>
                    <a:pt x="202156" y="1396675"/>
                  </a:lnTo>
                  <a:lnTo>
                    <a:pt x="232120" y="1430020"/>
                  </a:lnTo>
                  <a:lnTo>
                    <a:pt x="263786" y="1461732"/>
                  </a:lnTo>
                  <a:lnTo>
                    <a:pt x="297083" y="1491740"/>
                  </a:lnTo>
                  <a:lnTo>
                    <a:pt x="331938" y="1519971"/>
                  </a:lnTo>
                  <a:lnTo>
                    <a:pt x="368282" y="1546354"/>
                  </a:lnTo>
                  <a:lnTo>
                    <a:pt x="406041" y="1570818"/>
                  </a:lnTo>
                  <a:lnTo>
                    <a:pt x="445146" y="1593292"/>
                  </a:lnTo>
                  <a:lnTo>
                    <a:pt x="485524" y="1613703"/>
                  </a:lnTo>
                  <a:lnTo>
                    <a:pt x="527104" y="1631981"/>
                  </a:lnTo>
                  <a:lnTo>
                    <a:pt x="569814" y="1648054"/>
                  </a:lnTo>
                  <a:lnTo>
                    <a:pt x="613584" y="1661850"/>
                  </a:lnTo>
                  <a:lnTo>
                    <a:pt x="658341" y="1673298"/>
                  </a:lnTo>
                  <a:lnTo>
                    <a:pt x="704015" y="1682326"/>
                  </a:lnTo>
                  <a:lnTo>
                    <a:pt x="750533" y="1688864"/>
                  </a:lnTo>
                  <a:lnTo>
                    <a:pt x="797825" y="1692839"/>
                  </a:lnTo>
                  <a:lnTo>
                    <a:pt x="845820" y="1694179"/>
                  </a:lnTo>
                  <a:lnTo>
                    <a:pt x="893814" y="1692839"/>
                  </a:lnTo>
                  <a:lnTo>
                    <a:pt x="941106" y="1688864"/>
                  </a:lnTo>
                  <a:lnTo>
                    <a:pt x="987624" y="1682326"/>
                  </a:lnTo>
                  <a:lnTo>
                    <a:pt x="1033298" y="1673298"/>
                  </a:lnTo>
                  <a:lnTo>
                    <a:pt x="1078055" y="1661850"/>
                  </a:lnTo>
                  <a:lnTo>
                    <a:pt x="1121825" y="1648054"/>
                  </a:lnTo>
                  <a:lnTo>
                    <a:pt x="1164535" y="1631981"/>
                  </a:lnTo>
                  <a:lnTo>
                    <a:pt x="1206115" y="1613703"/>
                  </a:lnTo>
                  <a:lnTo>
                    <a:pt x="1246493" y="1593292"/>
                  </a:lnTo>
                  <a:lnTo>
                    <a:pt x="1285598" y="1570818"/>
                  </a:lnTo>
                  <a:lnTo>
                    <a:pt x="1323357" y="1546354"/>
                  </a:lnTo>
                  <a:lnTo>
                    <a:pt x="1359701" y="1519971"/>
                  </a:lnTo>
                  <a:lnTo>
                    <a:pt x="1394556" y="1491740"/>
                  </a:lnTo>
                  <a:lnTo>
                    <a:pt x="1427853" y="1461732"/>
                  </a:lnTo>
                  <a:lnTo>
                    <a:pt x="1459519" y="1430020"/>
                  </a:lnTo>
                  <a:lnTo>
                    <a:pt x="1489483" y="1396675"/>
                  </a:lnTo>
                  <a:lnTo>
                    <a:pt x="1517674" y="1361768"/>
                  </a:lnTo>
                  <a:lnTo>
                    <a:pt x="1544020" y="1325371"/>
                  </a:lnTo>
                  <a:lnTo>
                    <a:pt x="1568449" y="1287555"/>
                  </a:lnTo>
                  <a:lnTo>
                    <a:pt x="1590891" y="1248392"/>
                  </a:lnTo>
                  <a:lnTo>
                    <a:pt x="1611274" y="1207953"/>
                  </a:lnTo>
                  <a:lnTo>
                    <a:pt x="1629526" y="1166309"/>
                  </a:lnTo>
                  <a:lnTo>
                    <a:pt x="1645577" y="1123533"/>
                  </a:lnTo>
                  <a:lnTo>
                    <a:pt x="1659354" y="1079696"/>
                  </a:lnTo>
                  <a:lnTo>
                    <a:pt x="1670786" y="1034868"/>
                  </a:lnTo>
                  <a:lnTo>
                    <a:pt x="1679802" y="989122"/>
                  </a:lnTo>
                  <a:lnTo>
                    <a:pt x="1686331" y="942530"/>
                  </a:lnTo>
                  <a:lnTo>
                    <a:pt x="1690300" y="895162"/>
                  </a:lnTo>
                  <a:lnTo>
                    <a:pt x="1691640" y="847089"/>
                  </a:lnTo>
                  <a:lnTo>
                    <a:pt x="1690300" y="799017"/>
                  </a:lnTo>
                  <a:lnTo>
                    <a:pt x="1686331" y="751649"/>
                  </a:lnTo>
                  <a:lnTo>
                    <a:pt x="1679802" y="705057"/>
                  </a:lnTo>
                  <a:lnTo>
                    <a:pt x="1670786" y="659311"/>
                  </a:lnTo>
                  <a:lnTo>
                    <a:pt x="1659354" y="614483"/>
                  </a:lnTo>
                  <a:lnTo>
                    <a:pt x="1645577" y="570646"/>
                  </a:lnTo>
                  <a:lnTo>
                    <a:pt x="1629526" y="527870"/>
                  </a:lnTo>
                  <a:lnTo>
                    <a:pt x="1611274" y="486226"/>
                  </a:lnTo>
                  <a:lnTo>
                    <a:pt x="1590891" y="445787"/>
                  </a:lnTo>
                  <a:lnTo>
                    <a:pt x="1568449" y="406624"/>
                  </a:lnTo>
                  <a:lnTo>
                    <a:pt x="1544020" y="368808"/>
                  </a:lnTo>
                  <a:lnTo>
                    <a:pt x="1517674" y="332411"/>
                  </a:lnTo>
                  <a:lnTo>
                    <a:pt x="1489483" y="297504"/>
                  </a:lnTo>
                  <a:lnTo>
                    <a:pt x="1459519" y="264159"/>
                  </a:lnTo>
                  <a:lnTo>
                    <a:pt x="1427853" y="232447"/>
                  </a:lnTo>
                  <a:lnTo>
                    <a:pt x="1394556" y="202439"/>
                  </a:lnTo>
                  <a:lnTo>
                    <a:pt x="1359701" y="174208"/>
                  </a:lnTo>
                  <a:lnTo>
                    <a:pt x="1323357" y="147825"/>
                  </a:lnTo>
                  <a:lnTo>
                    <a:pt x="1285598" y="123361"/>
                  </a:lnTo>
                  <a:lnTo>
                    <a:pt x="1246493" y="100887"/>
                  </a:lnTo>
                  <a:lnTo>
                    <a:pt x="1206115" y="80476"/>
                  </a:lnTo>
                  <a:lnTo>
                    <a:pt x="1164535" y="62198"/>
                  </a:lnTo>
                  <a:lnTo>
                    <a:pt x="1121825" y="46125"/>
                  </a:lnTo>
                  <a:lnTo>
                    <a:pt x="1078055" y="32329"/>
                  </a:lnTo>
                  <a:lnTo>
                    <a:pt x="1033298" y="20881"/>
                  </a:lnTo>
                  <a:lnTo>
                    <a:pt x="987624" y="11853"/>
                  </a:lnTo>
                  <a:lnTo>
                    <a:pt x="941106" y="5315"/>
                  </a:lnTo>
                  <a:lnTo>
                    <a:pt x="893814" y="1340"/>
                  </a:lnTo>
                  <a:lnTo>
                    <a:pt x="845820" y="0"/>
                  </a:lnTo>
                  <a:close/>
                </a:path>
              </a:pathLst>
            </a:custGeom>
            <a:solidFill>
              <a:srgbClr val="43BA8D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93709" y="3902709"/>
              <a:ext cx="1691639" cy="1694180"/>
            </a:xfrm>
            <a:custGeom>
              <a:avLst/>
              <a:gdLst/>
              <a:ahLst/>
              <a:cxnLst/>
              <a:rect l="l" t="t" r="r" b="b"/>
              <a:pathLst>
                <a:path w="1691640" h="1694179">
                  <a:moveTo>
                    <a:pt x="0" y="847089"/>
                  </a:moveTo>
                  <a:lnTo>
                    <a:pt x="1339" y="799017"/>
                  </a:lnTo>
                  <a:lnTo>
                    <a:pt x="5308" y="751649"/>
                  </a:lnTo>
                  <a:lnTo>
                    <a:pt x="11837" y="705057"/>
                  </a:lnTo>
                  <a:lnTo>
                    <a:pt x="20853" y="659311"/>
                  </a:lnTo>
                  <a:lnTo>
                    <a:pt x="32285" y="614483"/>
                  </a:lnTo>
                  <a:lnTo>
                    <a:pt x="46062" y="570646"/>
                  </a:lnTo>
                  <a:lnTo>
                    <a:pt x="62113" y="527870"/>
                  </a:lnTo>
                  <a:lnTo>
                    <a:pt x="80365" y="486226"/>
                  </a:lnTo>
                  <a:lnTo>
                    <a:pt x="100748" y="445787"/>
                  </a:lnTo>
                  <a:lnTo>
                    <a:pt x="123190" y="406624"/>
                  </a:lnTo>
                  <a:lnTo>
                    <a:pt x="147619" y="368808"/>
                  </a:lnTo>
                  <a:lnTo>
                    <a:pt x="173965" y="332411"/>
                  </a:lnTo>
                  <a:lnTo>
                    <a:pt x="202156" y="297504"/>
                  </a:lnTo>
                  <a:lnTo>
                    <a:pt x="232120" y="264159"/>
                  </a:lnTo>
                  <a:lnTo>
                    <a:pt x="263786" y="232447"/>
                  </a:lnTo>
                  <a:lnTo>
                    <a:pt x="297083" y="202439"/>
                  </a:lnTo>
                  <a:lnTo>
                    <a:pt x="331938" y="174208"/>
                  </a:lnTo>
                  <a:lnTo>
                    <a:pt x="368282" y="147825"/>
                  </a:lnTo>
                  <a:lnTo>
                    <a:pt x="406041" y="123361"/>
                  </a:lnTo>
                  <a:lnTo>
                    <a:pt x="445146" y="100887"/>
                  </a:lnTo>
                  <a:lnTo>
                    <a:pt x="485524" y="80476"/>
                  </a:lnTo>
                  <a:lnTo>
                    <a:pt x="527104" y="62198"/>
                  </a:lnTo>
                  <a:lnTo>
                    <a:pt x="569814" y="46125"/>
                  </a:lnTo>
                  <a:lnTo>
                    <a:pt x="613584" y="32329"/>
                  </a:lnTo>
                  <a:lnTo>
                    <a:pt x="658341" y="20881"/>
                  </a:lnTo>
                  <a:lnTo>
                    <a:pt x="704015" y="11853"/>
                  </a:lnTo>
                  <a:lnTo>
                    <a:pt x="750533" y="5315"/>
                  </a:lnTo>
                  <a:lnTo>
                    <a:pt x="797825" y="1340"/>
                  </a:lnTo>
                  <a:lnTo>
                    <a:pt x="845820" y="0"/>
                  </a:lnTo>
                  <a:lnTo>
                    <a:pt x="893814" y="1340"/>
                  </a:lnTo>
                  <a:lnTo>
                    <a:pt x="941106" y="5315"/>
                  </a:lnTo>
                  <a:lnTo>
                    <a:pt x="987624" y="11853"/>
                  </a:lnTo>
                  <a:lnTo>
                    <a:pt x="1033298" y="20881"/>
                  </a:lnTo>
                  <a:lnTo>
                    <a:pt x="1078055" y="32329"/>
                  </a:lnTo>
                  <a:lnTo>
                    <a:pt x="1121825" y="46125"/>
                  </a:lnTo>
                  <a:lnTo>
                    <a:pt x="1164535" y="62198"/>
                  </a:lnTo>
                  <a:lnTo>
                    <a:pt x="1206115" y="80476"/>
                  </a:lnTo>
                  <a:lnTo>
                    <a:pt x="1246493" y="100887"/>
                  </a:lnTo>
                  <a:lnTo>
                    <a:pt x="1285598" y="123361"/>
                  </a:lnTo>
                  <a:lnTo>
                    <a:pt x="1323357" y="147825"/>
                  </a:lnTo>
                  <a:lnTo>
                    <a:pt x="1359701" y="174208"/>
                  </a:lnTo>
                  <a:lnTo>
                    <a:pt x="1394556" y="202439"/>
                  </a:lnTo>
                  <a:lnTo>
                    <a:pt x="1427853" y="232447"/>
                  </a:lnTo>
                  <a:lnTo>
                    <a:pt x="1459519" y="264159"/>
                  </a:lnTo>
                  <a:lnTo>
                    <a:pt x="1489483" y="297504"/>
                  </a:lnTo>
                  <a:lnTo>
                    <a:pt x="1517674" y="332411"/>
                  </a:lnTo>
                  <a:lnTo>
                    <a:pt x="1544020" y="368808"/>
                  </a:lnTo>
                  <a:lnTo>
                    <a:pt x="1568449" y="406624"/>
                  </a:lnTo>
                  <a:lnTo>
                    <a:pt x="1590891" y="445787"/>
                  </a:lnTo>
                  <a:lnTo>
                    <a:pt x="1611274" y="486226"/>
                  </a:lnTo>
                  <a:lnTo>
                    <a:pt x="1629526" y="527870"/>
                  </a:lnTo>
                  <a:lnTo>
                    <a:pt x="1645577" y="570646"/>
                  </a:lnTo>
                  <a:lnTo>
                    <a:pt x="1659354" y="614483"/>
                  </a:lnTo>
                  <a:lnTo>
                    <a:pt x="1670786" y="659311"/>
                  </a:lnTo>
                  <a:lnTo>
                    <a:pt x="1679802" y="705057"/>
                  </a:lnTo>
                  <a:lnTo>
                    <a:pt x="1686331" y="751649"/>
                  </a:lnTo>
                  <a:lnTo>
                    <a:pt x="1690300" y="799017"/>
                  </a:lnTo>
                  <a:lnTo>
                    <a:pt x="1691640" y="847089"/>
                  </a:lnTo>
                  <a:lnTo>
                    <a:pt x="1690300" y="895162"/>
                  </a:lnTo>
                  <a:lnTo>
                    <a:pt x="1686331" y="942530"/>
                  </a:lnTo>
                  <a:lnTo>
                    <a:pt x="1679802" y="989122"/>
                  </a:lnTo>
                  <a:lnTo>
                    <a:pt x="1670786" y="1034868"/>
                  </a:lnTo>
                  <a:lnTo>
                    <a:pt x="1659354" y="1079696"/>
                  </a:lnTo>
                  <a:lnTo>
                    <a:pt x="1645577" y="1123533"/>
                  </a:lnTo>
                  <a:lnTo>
                    <a:pt x="1629526" y="1166309"/>
                  </a:lnTo>
                  <a:lnTo>
                    <a:pt x="1611274" y="1207953"/>
                  </a:lnTo>
                  <a:lnTo>
                    <a:pt x="1590891" y="1248392"/>
                  </a:lnTo>
                  <a:lnTo>
                    <a:pt x="1568449" y="1287555"/>
                  </a:lnTo>
                  <a:lnTo>
                    <a:pt x="1544020" y="1325371"/>
                  </a:lnTo>
                  <a:lnTo>
                    <a:pt x="1517674" y="1361768"/>
                  </a:lnTo>
                  <a:lnTo>
                    <a:pt x="1489483" y="1396675"/>
                  </a:lnTo>
                  <a:lnTo>
                    <a:pt x="1459519" y="1430020"/>
                  </a:lnTo>
                  <a:lnTo>
                    <a:pt x="1427853" y="1461732"/>
                  </a:lnTo>
                  <a:lnTo>
                    <a:pt x="1394556" y="1491740"/>
                  </a:lnTo>
                  <a:lnTo>
                    <a:pt x="1359701" y="1519971"/>
                  </a:lnTo>
                  <a:lnTo>
                    <a:pt x="1323357" y="1546354"/>
                  </a:lnTo>
                  <a:lnTo>
                    <a:pt x="1285598" y="1570818"/>
                  </a:lnTo>
                  <a:lnTo>
                    <a:pt x="1246493" y="1593292"/>
                  </a:lnTo>
                  <a:lnTo>
                    <a:pt x="1206115" y="1613703"/>
                  </a:lnTo>
                  <a:lnTo>
                    <a:pt x="1164535" y="1631981"/>
                  </a:lnTo>
                  <a:lnTo>
                    <a:pt x="1121825" y="1648054"/>
                  </a:lnTo>
                  <a:lnTo>
                    <a:pt x="1078055" y="1661850"/>
                  </a:lnTo>
                  <a:lnTo>
                    <a:pt x="1033298" y="1673298"/>
                  </a:lnTo>
                  <a:lnTo>
                    <a:pt x="987624" y="1682326"/>
                  </a:lnTo>
                  <a:lnTo>
                    <a:pt x="941106" y="1688864"/>
                  </a:lnTo>
                  <a:lnTo>
                    <a:pt x="893814" y="1692839"/>
                  </a:lnTo>
                  <a:lnTo>
                    <a:pt x="845820" y="1694179"/>
                  </a:lnTo>
                  <a:lnTo>
                    <a:pt x="797825" y="1692839"/>
                  </a:lnTo>
                  <a:lnTo>
                    <a:pt x="750533" y="1688864"/>
                  </a:lnTo>
                  <a:lnTo>
                    <a:pt x="704015" y="1682326"/>
                  </a:lnTo>
                  <a:lnTo>
                    <a:pt x="658341" y="1673298"/>
                  </a:lnTo>
                  <a:lnTo>
                    <a:pt x="613584" y="1661850"/>
                  </a:lnTo>
                  <a:lnTo>
                    <a:pt x="569814" y="1648054"/>
                  </a:lnTo>
                  <a:lnTo>
                    <a:pt x="527104" y="1631981"/>
                  </a:lnTo>
                  <a:lnTo>
                    <a:pt x="485524" y="1613703"/>
                  </a:lnTo>
                  <a:lnTo>
                    <a:pt x="445146" y="1593292"/>
                  </a:lnTo>
                  <a:lnTo>
                    <a:pt x="406041" y="1570818"/>
                  </a:lnTo>
                  <a:lnTo>
                    <a:pt x="368282" y="1546354"/>
                  </a:lnTo>
                  <a:lnTo>
                    <a:pt x="331938" y="1519971"/>
                  </a:lnTo>
                  <a:lnTo>
                    <a:pt x="297083" y="1491740"/>
                  </a:lnTo>
                  <a:lnTo>
                    <a:pt x="263786" y="1461732"/>
                  </a:lnTo>
                  <a:lnTo>
                    <a:pt x="232120" y="1430020"/>
                  </a:lnTo>
                  <a:lnTo>
                    <a:pt x="202156" y="1396675"/>
                  </a:lnTo>
                  <a:lnTo>
                    <a:pt x="173965" y="1361768"/>
                  </a:lnTo>
                  <a:lnTo>
                    <a:pt x="147619" y="1325371"/>
                  </a:lnTo>
                  <a:lnTo>
                    <a:pt x="123190" y="1287555"/>
                  </a:lnTo>
                  <a:lnTo>
                    <a:pt x="100748" y="1248392"/>
                  </a:lnTo>
                  <a:lnTo>
                    <a:pt x="80365" y="1207953"/>
                  </a:lnTo>
                  <a:lnTo>
                    <a:pt x="62113" y="1166309"/>
                  </a:lnTo>
                  <a:lnTo>
                    <a:pt x="46062" y="1123533"/>
                  </a:lnTo>
                  <a:lnTo>
                    <a:pt x="32285" y="1079696"/>
                  </a:lnTo>
                  <a:lnTo>
                    <a:pt x="20853" y="1034868"/>
                  </a:lnTo>
                  <a:lnTo>
                    <a:pt x="11837" y="989122"/>
                  </a:lnTo>
                  <a:lnTo>
                    <a:pt x="5308" y="942530"/>
                  </a:lnTo>
                  <a:lnTo>
                    <a:pt x="1339" y="895162"/>
                  </a:lnTo>
                  <a:lnTo>
                    <a:pt x="0" y="84708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614029" y="4480179"/>
            <a:ext cx="1009015" cy="62293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-2540" algn="ctr">
              <a:lnSpc>
                <a:spcPct val="85400"/>
              </a:lnSpc>
              <a:spcBef>
                <a:spcPts val="290"/>
              </a:spcBef>
            </a:pPr>
            <a:r>
              <a:rPr sz="1100" dirty="0">
                <a:latin typeface="Georgia"/>
                <a:cs typeface="Georgia"/>
              </a:rPr>
              <a:t>Reflejo</a:t>
            </a:r>
            <a:r>
              <a:rPr sz="1100" spc="-40" dirty="0">
                <a:latin typeface="Georgia"/>
                <a:cs typeface="Georgia"/>
              </a:rPr>
              <a:t> </a:t>
            </a:r>
            <a:r>
              <a:rPr sz="1100" spc="-25" dirty="0">
                <a:latin typeface="Georgia"/>
                <a:cs typeface="Georgia"/>
              </a:rPr>
              <a:t>de </a:t>
            </a:r>
            <a:r>
              <a:rPr sz="1100" dirty="0">
                <a:latin typeface="Georgia"/>
                <a:cs typeface="Georgia"/>
              </a:rPr>
              <a:t>prioridades</a:t>
            </a:r>
            <a:r>
              <a:rPr sz="1100" spc="-45" dirty="0">
                <a:latin typeface="Georgia"/>
                <a:cs typeface="Georgia"/>
              </a:rPr>
              <a:t> </a:t>
            </a:r>
            <a:r>
              <a:rPr sz="1100" spc="-25" dirty="0">
                <a:latin typeface="Georgia"/>
                <a:cs typeface="Georgia"/>
              </a:rPr>
              <a:t>en </a:t>
            </a:r>
            <a:r>
              <a:rPr sz="1100" dirty="0">
                <a:latin typeface="Georgia"/>
                <a:cs typeface="Georgia"/>
              </a:rPr>
              <a:t>la</a:t>
            </a:r>
            <a:r>
              <a:rPr sz="1100" spc="-20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asignación</a:t>
            </a:r>
            <a:r>
              <a:rPr sz="1100" spc="-30" dirty="0">
                <a:latin typeface="Georgia"/>
                <a:cs typeface="Georgia"/>
              </a:rPr>
              <a:t> </a:t>
            </a:r>
            <a:r>
              <a:rPr sz="1100" spc="-25" dirty="0">
                <a:latin typeface="Georgia"/>
                <a:cs typeface="Georgia"/>
              </a:rPr>
              <a:t>de </a:t>
            </a:r>
            <a:r>
              <a:rPr sz="1100" spc="-10" dirty="0">
                <a:latin typeface="Georgia"/>
                <a:cs typeface="Georgia"/>
              </a:rPr>
              <a:t>recursos</a:t>
            </a:r>
            <a:endParaRPr sz="1100">
              <a:latin typeface="Georgia"/>
              <a:cs typeface="Georgi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865619" y="3896359"/>
            <a:ext cx="1704339" cy="1706880"/>
            <a:chOff x="6865619" y="3896359"/>
            <a:chExt cx="1704339" cy="1706880"/>
          </a:xfrm>
        </p:grpSpPr>
        <p:sp>
          <p:nvSpPr>
            <p:cNvPr id="24" name="object 24"/>
            <p:cNvSpPr/>
            <p:nvPr/>
          </p:nvSpPr>
          <p:spPr>
            <a:xfrm>
              <a:off x="6871969" y="3902709"/>
              <a:ext cx="1691639" cy="1694180"/>
            </a:xfrm>
            <a:custGeom>
              <a:avLst/>
              <a:gdLst/>
              <a:ahLst/>
              <a:cxnLst/>
              <a:rect l="l" t="t" r="r" b="b"/>
              <a:pathLst>
                <a:path w="1691640" h="1694179">
                  <a:moveTo>
                    <a:pt x="845820" y="0"/>
                  </a:moveTo>
                  <a:lnTo>
                    <a:pt x="797825" y="1340"/>
                  </a:lnTo>
                  <a:lnTo>
                    <a:pt x="750533" y="5315"/>
                  </a:lnTo>
                  <a:lnTo>
                    <a:pt x="704015" y="11853"/>
                  </a:lnTo>
                  <a:lnTo>
                    <a:pt x="658341" y="20881"/>
                  </a:lnTo>
                  <a:lnTo>
                    <a:pt x="613584" y="32329"/>
                  </a:lnTo>
                  <a:lnTo>
                    <a:pt x="569814" y="46125"/>
                  </a:lnTo>
                  <a:lnTo>
                    <a:pt x="527104" y="62198"/>
                  </a:lnTo>
                  <a:lnTo>
                    <a:pt x="485524" y="80476"/>
                  </a:lnTo>
                  <a:lnTo>
                    <a:pt x="445146" y="100887"/>
                  </a:lnTo>
                  <a:lnTo>
                    <a:pt x="406041" y="123361"/>
                  </a:lnTo>
                  <a:lnTo>
                    <a:pt x="368282" y="147825"/>
                  </a:lnTo>
                  <a:lnTo>
                    <a:pt x="331938" y="174208"/>
                  </a:lnTo>
                  <a:lnTo>
                    <a:pt x="297083" y="202439"/>
                  </a:lnTo>
                  <a:lnTo>
                    <a:pt x="263786" y="232447"/>
                  </a:lnTo>
                  <a:lnTo>
                    <a:pt x="232120" y="264159"/>
                  </a:lnTo>
                  <a:lnTo>
                    <a:pt x="202156" y="297504"/>
                  </a:lnTo>
                  <a:lnTo>
                    <a:pt x="173965" y="332411"/>
                  </a:lnTo>
                  <a:lnTo>
                    <a:pt x="147619" y="368808"/>
                  </a:lnTo>
                  <a:lnTo>
                    <a:pt x="123190" y="406624"/>
                  </a:lnTo>
                  <a:lnTo>
                    <a:pt x="100748" y="445787"/>
                  </a:lnTo>
                  <a:lnTo>
                    <a:pt x="80365" y="486226"/>
                  </a:lnTo>
                  <a:lnTo>
                    <a:pt x="62113" y="527870"/>
                  </a:lnTo>
                  <a:lnTo>
                    <a:pt x="46062" y="570646"/>
                  </a:lnTo>
                  <a:lnTo>
                    <a:pt x="32285" y="614483"/>
                  </a:lnTo>
                  <a:lnTo>
                    <a:pt x="20853" y="659311"/>
                  </a:lnTo>
                  <a:lnTo>
                    <a:pt x="11837" y="705057"/>
                  </a:lnTo>
                  <a:lnTo>
                    <a:pt x="5308" y="751649"/>
                  </a:lnTo>
                  <a:lnTo>
                    <a:pt x="1339" y="799017"/>
                  </a:lnTo>
                  <a:lnTo>
                    <a:pt x="0" y="847089"/>
                  </a:lnTo>
                  <a:lnTo>
                    <a:pt x="1339" y="895162"/>
                  </a:lnTo>
                  <a:lnTo>
                    <a:pt x="5308" y="942530"/>
                  </a:lnTo>
                  <a:lnTo>
                    <a:pt x="11837" y="989122"/>
                  </a:lnTo>
                  <a:lnTo>
                    <a:pt x="20853" y="1034868"/>
                  </a:lnTo>
                  <a:lnTo>
                    <a:pt x="32285" y="1079696"/>
                  </a:lnTo>
                  <a:lnTo>
                    <a:pt x="46062" y="1123533"/>
                  </a:lnTo>
                  <a:lnTo>
                    <a:pt x="62113" y="1166309"/>
                  </a:lnTo>
                  <a:lnTo>
                    <a:pt x="80365" y="1207953"/>
                  </a:lnTo>
                  <a:lnTo>
                    <a:pt x="100748" y="1248392"/>
                  </a:lnTo>
                  <a:lnTo>
                    <a:pt x="123190" y="1287555"/>
                  </a:lnTo>
                  <a:lnTo>
                    <a:pt x="147619" y="1325371"/>
                  </a:lnTo>
                  <a:lnTo>
                    <a:pt x="173965" y="1361768"/>
                  </a:lnTo>
                  <a:lnTo>
                    <a:pt x="202156" y="1396675"/>
                  </a:lnTo>
                  <a:lnTo>
                    <a:pt x="232120" y="1430020"/>
                  </a:lnTo>
                  <a:lnTo>
                    <a:pt x="263786" y="1461732"/>
                  </a:lnTo>
                  <a:lnTo>
                    <a:pt x="297083" y="1491740"/>
                  </a:lnTo>
                  <a:lnTo>
                    <a:pt x="331938" y="1519971"/>
                  </a:lnTo>
                  <a:lnTo>
                    <a:pt x="368282" y="1546354"/>
                  </a:lnTo>
                  <a:lnTo>
                    <a:pt x="406041" y="1570818"/>
                  </a:lnTo>
                  <a:lnTo>
                    <a:pt x="445146" y="1593292"/>
                  </a:lnTo>
                  <a:lnTo>
                    <a:pt x="485524" y="1613703"/>
                  </a:lnTo>
                  <a:lnTo>
                    <a:pt x="527104" y="1631981"/>
                  </a:lnTo>
                  <a:lnTo>
                    <a:pt x="569814" y="1648054"/>
                  </a:lnTo>
                  <a:lnTo>
                    <a:pt x="613584" y="1661850"/>
                  </a:lnTo>
                  <a:lnTo>
                    <a:pt x="658341" y="1673298"/>
                  </a:lnTo>
                  <a:lnTo>
                    <a:pt x="704015" y="1682326"/>
                  </a:lnTo>
                  <a:lnTo>
                    <a:pt x="750533" y="1688864"/>
                  </a:lnTo>
                  <a:lnTo>
                    <a:pt x="797825" y="1692839"/>
                  </a:lnTo>
                  <a:lnTo>
                    <a:pt x="845820" y="1694179"/>
                  </a:lnTo>
                  <a:lnTo>
                    <a:pt x="893814" y="1692839"/>
                  </a:lnTo>
                  <a:lnTo>
                    <a:pt x="941106" y="1688864"/>
                  </a:lnTo>
                  <a:lnTo>
                    <a:pt x="987624" y="1682326"/>
                  </a:lnTo>
                  <a:lnTo>
                    <a:pt x="1033298" y="1673298"/>
                  </a:lnTo>
                  <a:lnTo>
                    <a:pt x="1078055" y="1661850"/>
                  </a:lnTo>
                  <a:lnTo>
                    <a:pt x="1121825" y="1648054"/>
                  </a:lnTo>
                  <a:lnTo>
                    <a:pt x="1164535" y="1631981"/>
                  </a:lnTo>
                  <a:lnTo>
                    <a:pt x="1206115" y="1613703"/>
                  </a:lnTo>
                  <a:lnTo>
                    <a:pt x="1246493" y="1593292"/>
                  </a:lnTo>
                  <a:lnTo>
                    <a:pt x="1285598" y="1570818"/>
                  </a:lnTo>
                  <a:lnTo>
                    <a:pt x="1323357" y="1546354"/>
                  </a:lnTo>
                  <a:lnTo>
                    <a:pt x="1359701" y="1519971"/>
                  </a:lnTo>
                  <a:lnTo>
                    <a:pt x="1394556" y="1491740"/>
                  </a:lnTo>
                  <a:lnTo>
                    <a:pt x="1427853" y="1461732"/>
                  </a:lnTo>
                  <a:lnTo>
                    <a:pt x="1459519" y="1430020"/>
                  </a:lnTo>
                  <a:lnTo>
                    <a:pt x="1489483" y="1396675"/>
                  </a:lnTo>
                  <a:lnTo>
                    <a:pt x="1517674" y="1361768"/>
                  </a:lnTo>
                  <a:lnTo>
                    <a:pt x="1544020" y="1325371"/>
                  </a:lnTo>
                  <a:lnTo>
                    <a:pt x="1568449" y="1287555"/>
                  </a:lnTo>
                  <a:lnTo>
                    <a:pt x="1590891" y="1248392"/>
                  </a:lnTo>
                  <a:lnTo>
                    <a:pt x="1611274" y="1207953"/>
                  </a:lnTo>
                  <a:lnTo>
                    <a:pt x="1629526" y="1166309"/>
                  </a:lnTo>
                  <a:lnTo>
                    <a:pt x="1645577" y="1123533"/>
                  </a:lnTo>
                  <a:lnTo>
                    <a:pt x="1659354" y="1079696"/>
                  </a:lnTo>
                  <a:lnTo>
                    <a:pt x="1670786" y="1034868"/>
                  </a:lnTo>
                  <a:lnTo>
                    <a:pt x="1679802" y="989122"/>
                  </a:lnTo>
                  <a:lnTo>
                    <a:pt x="1686331" y="942530"/>
                  </a:lnTo>
                  <a:lnTo>
                    <a:pt x="1690300" y="895162"/>
                  </a:lnTo>
                  <a:lnTo>
                    <a:pt x="1691639" y="847089"/>
                  </a:lnTo>
                  <a:lnTo>
                    <a:pt x="1690300" y="799017"/>
                  </a:lnTo>
                  <a:lnTo>
                    <a:pt x="1686331" y="751649"/>
                  </a:lnTo>
                  <a:lnTo>
                    <a:pt x="1679802" y="705057"/>
                  </a:lnTo>
                  <a:lnTo>
                    <a:pt x="1670786" y="659311"/>
                  </a:lnTo>
                  <a:lnTo>
                    <a:pt x="1659354" y="614483"/>
                  </a:lnTo>
                  <a:lnTo>
                    <a:pt x="1645577" y="570646"/>
                  </a:lnTo>
                  <a:lnTo>
                    <a:pt x="1629526" y="527870"/>
                  </a:lnTo>
                  <a:lnTo>
                    <a:pt x="1611274" y="486226"/>
                  </a:lnTo>
                  <a:lnTo>
                    <a:pt x="1590891" y="445787"/>
                  </a:lnTo>
                  <a:lnTo>
                    <a:pt x="1568449" y="406624"/>
                  </a:lnTo>
                  <a:lnTo>
                    <a:pt x="1544020" y="368808"/>
                  </a:lnTo>
                  <a:lnTo>
                    <a:pt x="1517674" y="332411"/>
                  </a:lnTo>
                  <a:lnTo>
                    <a:pt x="1489483" y="297504"/>
                  </a:lnTo>
                  <a:lnTo>
                    <a:pt x="1459519" y="264159"/>
                  </a:lnTo>
                  <a:lnTo>
                    <a:pt x="1427853" y="232447"/>
                  </a:lnTo>
                  <a:lnTo>
                    <a:pt x="1394556" y="202439"/>
                  </a:lnTo>
                  <a:lnTo>
                    <a:pt x="1359701" y="174208"/>
                  </a:lnTo>
                  <a:lnTo>
                    <a:pt x="1323357" y="147825"/>
                  </a:lnTo>
                  <a:lnTo>
                    <a:pt x="1285598" y="123361"/>
                  </a:lnTo>
                  <a:lnTo>
                    <a:pt x="1246493" y="100887"/>
                  </a:lnTo>
                  <a:lnTo>
                    <a:pt x="1206115" y="80476"/>
                  </a:lnTo>
                  <a:lnTo>
                    <a:pt x="1164535" y="62198"/>
                  </a:lnTo>
                  <a:lnTo>
                    <a:pt x="1121825" y="46125"/>
                  </a:lnTo>
                  <a:lnTo>
                    <a:pt x="1078055" y="32329"/>
                  </a:lnTo>
                  <a:lnTo>
                    <a:pt x="1033298" y="20881"/>
                  </a:lnTo>
                  <a:lnTo>
                    <a:pt x="987624" y="11853"/>
                  </a:lnTo>
                  <a:lnTo>
                    <a:pt x="941106" y="5315"/>
                  </a:lnTo>
                  <a:lnTo>
                    <a:pt x="893814" y="1340"/>
                  </a:lnTo>
                  <a:lnTo>
                    <a:pt x="845820" y="0"/>
                  </a:lnTo>
                  <a:close/>
                </a:path>
              </a:pathLst>
            </a:custGeom>
            <a:solidFill>
              <a:srgbClr val="6FAC46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71969" y="3902709"/>
              <a:ext cx="1691639" cy="1694180"/>
            </a:xfrm>
            <a:custGeom>
              <a:avLst/>
              <a:gdLst/>
              <a:ahLst/>
              <a:cxnLst/>
              <a:rect l="l" t="t" r="r" b="b"/>
              <a:pathLst>
                <a:path w="1691640" h="1694179">
                  <a:moveTo>
                    <a:pt x="0" y="847089"/>
                  </a:moveTo>
                  <a:lnTo>
                    <a:pt x="1339" y="799017"/>
                  </a:lnTo>
                  <a:lnTo>
                    <a:pt x="5308" y="751649"/>
                  </a:lnTo>
                  <a:lnTo>
                    <a:pt x="11837" y="705057"/>
                  </a:lnTo>
                  <a:lnTo>
                    <a:pt x="20853" y="659311"/>
                  </a:lnTo>
                  <a:lnTo>
                    <a:pt x="32285" y="614483"/>
                  </a:lnTo>
                  <a:lnTo>
                    <a:pt x="46062" y="570646"/>
                  </a:lnTo>
                  <a:lnTo>
                    <a:pt x="62113" y="527870"/>
                  </a:lnTo>
                  <a:lnTo>
                    <a:pt x="80365" y="486226"/>
                  </a:lnTo>
                  <a:lnTo>
                    <a:pt x="100748" y="445787"/>
                  </a:lnTo>
                  <a:lnTo>
                    <a:pt x="123190" y="406624"/>
                  </a:lnTo>
                  <a:lnTo>
                    <a:pt x="147619" y="368808"/>
                  </a:lnTo>
                  <a:lnTo>
                    <a:pt x="173965" y="332411"/>
                  </a:lnTo>
                  <a:lnTo>
                    <a:pt x="202156" y="297504"/>
                  </a:lnTo>
                  <a:lnTo>
                    <a:pt x="232120" y="264159"/>
                  </a:lnTo>
                  <a:lnTo>
                    <a:pt x="263786" y="232447"/>
                  </a:lnTo>
                  <a:lnTo>
                    <a:pt x="297083" y="202439"/>
                  </a:lnTo>
                  <a:lnTo>
                    <a:pt x="331938" y="174208"/>
                  </a:lnTo>
                  <a:lnTo>
                    <a:pt x="368282" y="147825"/>
                  </a:lnTo>
                  <a:lnTo>
                    <a:pt x="406041" y="123361"/>
                  </a:lnTo>
                  <a:lnTo>
                    <a:pt x="445146" y="100887"/>
                  </a:lnTo>
                  <a:lnTo>
                    <a:pt x="485524" y="80476"/>
                  </a:lnTo>
                  <a:lnTo>
                    <a:pt x="527104" y="62198"/>
                  </a:lnTo>
                  <a:lnTo>
                    <a:pt x="569814" y="46125"/>
                  </a:lnTo>
                  <a:lnTo>
                    <a:pt x="613584" y="32329"/>
                  </a:lnTo>
                  <a:lnTo>
                    <a:pt x="658341" y="20881"/>
                  </a:lnTo>
                  <a:lnTo>
                    <a:pt x="704015" y="11853"/>
                  </a:lnTo>
                  <a:lnTo>
                    <a:pt x="750533" y="5315"/>
                  </a:lnTo>
                  <a:lnTo>
                    <a:pt x="797825" y="1340"/>
                  </a:lnTo>
                  <a:lnTo>
                    <a:pt x="845820" y="0"/>
                  </a:lnTo>
                  <a:lnTo>
                    <a:pt x="893814" y="1340"/>
                  </a:lnTo>
                  <a:lnTo>
                    <a:pt x="941106" y="5315"/>
                  </a:lnTo>
                  <a:lnTo>
                    <a:pt x="987624" y="11853"/>
                  </a:lnTo>
                  <a:lnTo>
                    <a:pt x="1033298" y="20881"/>
                  </a:lnTo>
                  <a:lnTo>
                    <a:pt x="1078055" y="32329"/>
                  </a:lnTo>
                  <a:lnTo>
                    <a:pt x="1121825" y="46125"/>
                  </a:lnTo>
                  <a:lnTo>
                    <a:pt x="1164535" y="62198"/>
                  </a:lnTo>
                  <a:lnTo>
                    <a:pt x="1206115" y="80476"/>
                  </a:lnTo>
                  <a:lnTo>
                    <a:pt x="1246493" y="100887"/>
                  </a:lnTo>
                  <a:lnTo>
                    <a:pt x="1285598" y="123361"/>
                  </a:lnTo>
                  <a:lnTo>
                    <a:pt x="1323357" y="147825"/>
                  </a:lnTo>
                  <a:lnTo>
                    <a:pt x="1359701" y="174208"/>
                  </a:lnTo>
                  <a:lnTo>
                    <a:pt x="1394556" y="202439"/>
                  </a:lnTo>
                  <a:lnTo>
                    <a:pt x="1427853" y="232447"/>
                  </a:lnTo>
                  <a:lnTo>
                    <a:pt x="1459519" y="264159"/>
                  </a:lnTo>
                  <a:lnTo>
                    <a:pt x="1489483" y="297504"/>
                  </a:lnTo>
                  <a:lnTo>
                    <a:pt x="1517674" y="332411"/>
                  </a:lnTo>
                  <a:lnTo>
                    <a:pt x="1544020" y="368808"/>
                  </a:lnTo>
                  <a:lnTo>
                    <a:pt x="1568449" y="406624"/>
                  </a:lnTo>
                  <a:lnTo>
                    <a:pt x="1590891" y="445787"/>
                  </a:lnTo>
                  <a:lnTo>
                    <a:pt x="1611274" y="486226"/>
                  </a:lnTo>
                  <a:lnTo>
                    <a:pt x="1629526" y="527870"/>
                  </a:lnTo>
                  <a:lnTo>
                    <a:pt x="1645577" y="570646"/>
                  </a:lnTo>
                  <a:lnTo>
                    <a:pt x="1659354" y="614483"/>
                  </a:lnTo>
                  <a:lnTo>
                    <a:pt x="1670786" y="659311"/>
                  </a:lnTo>
                  <a:lnTo>
                    <a:pt x="1679802" y="705057"/>
                  </a:lnTo>
                  <a:lnTo>
                    <a:pt x="1686331" y="751649"/>
                  </a:lnTo>
                  <a:lnTo>
                    <a:pt x="1690300" y="799017"/>
                  </a:lnTo>
                  <a:lnTo>
                    <a:pt x="1691639" y="847089"/>
                  </a:lnTo>
                  <a:lnTo>
                    <a:pt x="1690300" y="895162"/>
                  </a:lnTo>
                  <a:lnTo>
                    <a:pt x="1686331" y="942530"/>
                  </a:lnTo>
                  <a:lnTo>
                    <a:pt x="1679802" y="989122"/>
                  </a:lnTo>
                  <a:lnTo>
                    <a:pt x="1670786" y="1034868"/>
                  </a:lnTo>
                  <a:lnTo>
                    <a:pt x="1659354" y="1079696"/>
                  </a:lnTo>
                  <a:lnTo>
                    <a:pt x="1645577" y="1123533"/>
                  </a:lnTo>
                  <a:lnTo>
                    <a:pt x="1629526" y="1166309"/>
                  </a:lnTo>
                  <a:lnTo>
                    <a:pt x="1611274" y="1207953"/>
                  </a:lnTo>
                  <a:lnTo>
                    <a:pt x="1590891" y="1248392"/>
                  </a:lnTo>
                  <a:lnTo>
                    <a:pt x="1568449" y="1287555"/>
                  </a:lnTo>
                  <a:lnTo>
                    <a:pt x="1544020" y="1325371"/>
                  </a:lnTo>
                  <a:lnTo>
                    <a:pt x="1517674" y="1361768"/>
                  </a:lnTo>
                  <a:lnTo>
                    <a:pt x="1489483" y="1396675"/>
                  </a:lnTo>
                  <a:lnTo>
                    <a:pt x="1459519" y="1430020"/>
                  </a:lnTo>
                  <a:lnTo>
                    <a:pt x="1427853" y="1461732"/>
                  </a:lnTo>
                  <a:lnTo>
                    <a:pt x="1394556" y="1491740"/>
                  </a:lnTo>
                  <a:lnTo>
                    <a:pt x="1359701" y="1519971"/>
                  </a:lnTo>
                  <a:lnTo>
                    <a:pt x="1323357" y="1546354"/>
                  </a:lnTo>
                  <a:lnTo>
                    <a:pt x="1285598" y="1570818"/>
                  </a:lnTo>
                  <a:lnTo>
                    <a:pt x="1246493" y="1593292"/>
                  </a:lnTo>
                  <a:lnTo>
                    <a:pt x="1206115" y="1613703"/>
                  </a:lnTo>
                  <a:lnTo>
                    <a:pt x="1164535" y="1631981"/>
                  </a:lnTo>
                  <a:lnTo>
                    <a:pt x="1121825" y="1648054"/>
                  </a:lnTo>
                  <a:lnTo>
                    <a:pt x="1078055" y="1661850"/>
                  </a:lnTo>
                  <a:lnTo>
                    <a:pt x="1033298" y="1673298"/>
                  </a:lnTo>
                  <a:lnTo>
                    <a:pt x="987624" y="1682326"/>
                  </a:lnTo>
                  <a:lnTo>
                    <a:pt x="941106" y="1688864"/>
                  </a:lnTo>
                  <a:lnTo>
                    <a:pt x="893814" y="1692839"/>
                  </a:lnTo>
                  <a:lnTo>
                    <a:pt x="845820" y="1694179"/>
                  </a:lnTo>
                  <a:lnTo>
                    <a:pt x="797825" y="1692839"/>
                  </a:lnTo>
                  <a:lnTo>
                    <a:pt x="750533" y="1688864"/>
                  </a:lnTo>
                  <a:lnTo>
                    <a:pt x="704015" y="1682326"/>
                  </a:lnTo>
                  <a:lnTo>
                    <a:pt x="658341" y="1673298"/>
                  </a:lnTo>
                  <a:lnTo>
                    <a:pt x="613584" y="1661850"/>
                  </a:lnTo>
                  <a:lnTo>
                    <a:pt x="569814" y="1648054"/>
                  </a:lnTo>
                  <a:lnTo>
                    <a:pt x="527104" y="1631981"/>
                  </a:lnTo>
                  <a:lnTo>
                    <a:pt x="485524" y="1613703"/>
                  </a:lnTo>
                  <a:lnTo>
                    <a:pt x="445146" y="1593292"/>
                  </a:lnTo>
                  <a:lnTo>
                    <a:pt x="406041" y="1570818"/>
                  </a:lnTo>
                  <a:lnTo>
                    <a:pt x="368282" y="1546354"/>
                  </a:lnTo>
                  <a:lnTo>
                    <a:pt x="331938" y="1519971"/>
                  </a:lnTo>
                  <a:lnTo>
                    <a:pt x="297083" y="1491740"/>
                  </a:lnTo>
                  <a:lnTo>
                    <a:pt x="263786" y="1461732"/>
                  </a:lnTo>
                  <a:lnTo>
                    <a:pt x="232120" y="1430020"/>
                  </a:lnTo>
                  <a:lnTo>
                    <a:pt x="202156" y="1396675"/>
                  </a:lnTo>
                  <a:lnTo>
                    <a:pt x="173965" y="1361768"/>
                  </a:lnTo>
                  <a:lnTo>
                    <a:pt x="147619" y="1325371"/>
                  </a:lnTo>
                  <a:lnTo>
                    <a:pt x="123190" y="1287555"/>
                  </a:lnTo>
                  <a:lnTo>
                    <a:pt x="100748" y="1248392"/>
                  </a:lnTo>
                  <a:lnTo>
                    <a:pt x="80365" y="1207953"/>
                  </a:lnTo>
                  <a:lnTo>
                    <a:pt x="62113" y="1166309"/>
                  </a:lnTo>
                  <a:lnTo>
                    <a:pt x="46062" y="1123533"/>
                  </a:lnTo>
                  <a:lnTo>
                    <a:pt x="32285" y="1079696"/>
                  </a:lnTo>
                  <a:lnTo>
                    <a:pt x="20853" y="1034868"/>
                  </a:lnTo>
                  <a:lnTo>
                    <a:pt x="11837" y="989122"/>
                  </a:lnTo>
                  <a:lnTo>
                    <a:pt x="5308" y="942530"/>
                  </a:lnTo>
                  <a:lnTo>
                    <a:pt x="1339" y="895162"/>
                  </a:lnTo>
                  <a:lnTo>
                    <a:pt x="0" y="84708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7018655" y="4551679"/>
            <a:ext cx="1042035" cy="48069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indent="-5080" algn="ctr">
              <a:lnSpc>
                <a:spcPct val="85700"/>
              </a:lnSpc>
              <a:spcBef>
                <a:spcPts val="285"/>
              </a:spcBef>
            </a:pPr>
            <a:r>
              <a:rPr sz="1100" dirty="0">
                <a:latin typeface="Georgia"/>
                <a:cs typeface="Georgia"/>
              </a:rPr>
              <a:t>Reducción</a:t>
            </a:r>
            <a:r>
              <a:rPr sz="1100" spc="-35" dirty="0">
                <a:latin typeface="Georgia"/>
                <a:cs typeface="Georgia"/>
              </a:rPr>
              <a:t> </a:t>
            </a:r>
            <a:r>
              <a:rPr sz="1100" spc="-25" dirty="0">
                <a:latin typeface="Georgia"/>
                <a:cs typeface="Georgia"/>
              </a:rPr>
              <a:t>de </a:t>
            </a:r>
            <a:r>
              <a:rPr sz="1100" dirty="0">
                <a:latin typeface="Georgia"/>
                <a:cs typeface="Georgia"/>
              </a:rPr>
              <a:t>márgenes</a:t>
            </a:r>
            <a:r>
              <a:rPr sz="1100" spc="-45" dirty="0">
                <a:latin typeface="Georgia"/>
                <a:cs typeface="Georgia"/>
              </a:rPr>
              <a:t> </a:t>
            </a:r>
            <a:r>
              <a:rPr sz="1100" spc="-25" dirty="0">
                <a:latin typeface="Georgia"/>
                <a:cs typeface="Georgia"/>
              </a:rPr>
              <a:t>de </a:t>
            </a:r>
            <a:r>
              <a:rPr sz="1100" spc="-10" dirty="0">
                <a:latin typeface="Georgia"/>
                <a:cs typeface="Georgia"/>
              </a:rPr>
              <a:t>discrecionalidad</a:t>
            </a:r>
            <a:endParaRPr sz="1100">
              <a:latin typeface="Georgia"/>
              <a:cs typeface="Georgi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8221980" y="1717039"/>
            <a:ext cx="757555" cy="1171575"/>
            <a:chOff x="8221980" y="1717039"/>
            <a:chExt cx="757555" cy="1171575"/>
          </a:xfrm>
        </p:grpSpPr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1980" y="1717039"/>
              <a:ext cx="757174" cy="1171193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8247380" y="1742439"/>
              <a:ext cx="652780" cy="1066800"/>
            </a:xfrm>
            <a:custGeom>
              <a:avLst/>
              <a:gdLst/>
              <a:ahLst/>
              <a:cxnLst/>
              <a:rect l="l" t="t" r="r" b="b"/>
              <a:pathLst>
                <a:path w="652779" h="1066800">
                  <a:moveTo>
                    <a:pt x="489585" y="0"/>
                  </a:moveTo>
                  <a:lnTo>
                    <a:pt x="163195" y="0"/>
                  </a:lnTo>
                  <a:lnTo>
                    <a:pt x="163195" y="740410"/>
                  </a:lnTo>
                  <a:lnTo>
                    <a:pt x="0" y="740410"/>
                  </a:lnTo>
                  <a:lnTo>
                    <a:pt x="326390" y="1066800"/>
                  </a:lnTo>
                  <a:lnTo>
                    <a:pt x="652779" y="740410"/>
                  </a:lnTo>
                  <a:lnTo>
                    <a:pt x="489585" y="740410"/>
                  </a:lnTo>
                  <a:lnTo>
                    <a:pt x="489585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9936480" y="1516380"/>
            <a:ext cx="2120900" cy="1940560"/>
            <a:chOff x="9936480" y="1516380"/>
            <a:chExt cx="2120900" cy="1940560"/>
          </a:xfrm>
        </p:grpSpPr>
        <p:sp>
          <p:nvSpPr>
            <p:cNvPr id="31" name="object 31"/>
            <p:cNvSpPr/>
            <p:nvPr/>
          </p:nvSpPr>
          <p:spPr>
            <a:xfrm>
              <a:off x="9942830" y="1522730"/>
              <a:ext cx="2108200" cy="1927860"/>
            </a:xfrm>
            <a:custGeom>
              <a:avLst/>
              <a:gdLst/>
              <a:ahLst/>
              <a:cxnLst/>
              <a:rect l="l" t="t" r="r" b="b"/>
              <a:pathLst>
                <a:path w="2108200" h="1927860">
                  <a:moveTo>
                    <a:pt x="1786763" y="0"/>
                  </a:moveTo>
                  <a:lnTo>
                    <a:pt x="0" y="0"/>
                  </a:lnTo>
                  <a:lnTo>
                    <a:pt x="0" y="1606423"/>
                  </a:lnTo>
                  <a:lnTo>
                    <a:pt x="3484" y="1653927"/>
                  </a:lnTo>
                  <a:lnTo>
                    <a:pt x="13606" y="1699266"/>
                  </a:lnTo>
                  <a:lnTo>
                    <a:pt x="29869" y="1741941"/>
                  </a:lnTo>
                  <a:lnTo>
                    <a:pt x="51774" y="1781458"/>
                  </a:lnTo>
                  <a:lnTo>
                    <a:pt x="78823" y="1817317"/>
                  </a:lnTo>
                  <a:lnTo>
                    <a:pt x="110521" y="1849024"/>
                  </a:lnTo>
                  <a:lnTo>
                    <a:pt x="146369" y="1876079"/>
                  </a:lnTo>
                  <a:lnTo>
                    <a:pt x="185869" y="1897988"/>
                  </a:lnTo>
                  <a:lnTo>
                    <a:pt x="228524" y="1914252"/>
                  </a:lnTo>
                  <a:lnTo>
                    <a:pt x="273837" y="1924375"/>
                  </a:lnTo>
                  <a:lnTo>
                    <a:pt x="321310" y="1927860"/>
                  </a:lnTo>
                  <a:lnTo>
                    <a:pt x="2108200" y="1927860"/>
                  </a:lnTo>
                  <a:lnTo>
                    <a:pt x="2108200" y="321437"/>
                  </a:lnTo>
                  <a:lnTo>
                    <a:pt x="2104715" y="273932"/>
                  </a:lnTo>
                  <a:lnTo>
                    <a:pt x="2094592" y="228593"/>
                  </a:lnTo>
                  <a:lnTo>
                    <a:pt x="2078328" y="185918"/>
                  </a:lnTo>
                  <a:lnTo>
                    <a:pt x="2056419" y="146401"/>
                  </a:lnTo>
                  <a:lnTo>
                    <a:pt x="2029364" y="110542"/>
                  </a:lnTo>
                  <a:lnTo>
                    <a:pt x="1997657" y="78835"/>
                  </a:lnTo>
                  <a:lnTo>
                    <a:pt x="1961798" y="51780"/>
                  </a:lnTo>
                  <a:lnTo>
                    <a:pt x="1922281" y="29871"/>
                  </a:lnTo>
                  <a:lnTo>
                    <a:pt x="1879606" y="13607"/>
                  </a:lnTo>
                  <a:lnTo>
                    <a:pt x="1834267" y="3484"/>
                  </a:lnTo>
                  <a:lnTo>
                    <a:pt x="1786763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942830" y="1522730"/>
              <a:ext cx="2108200" cy="1927860"/>
            </a:xfrm>
            <a:custGeom>
              <a:avLst/>
              <a:gdLst/>
              <a:ahLst/>
              <a:cxnLst/>
              <a:rect l="l" t="t" r="r" b="b"/>
              <a:pathLst>
                <a:path w="2108200" h="1927860">
                  <a:moveTo>
                    <a:pt x="0" y="0"/>
                  </a:moveTo>
                  <a:lnTo>
                    <a:pt x="1786763" y="0"/>
                  </a:lnTo>
                  <a:lnTo>
                    <a:pt x="1834267" y="3484"/>
                  </a:lnTo>
                  <a:lnTo>
                    <a:pt x="1879606" y="13607"/>
                  </a:lnTo>
                  <a:lnTo>
                    <a:pt x="1922281" y="29871"/>
                  </a:lnTo>
                  <a:lnTo>
                    <a:pt x="1961798" y="51780"/>
                  </a:lnTo>
                  <a:lnTo>
                    <a:pt x="1997657" y="78835"/>
                  </a:lnTo>
                  <a:lnTo>
                    <a:pt x="2029364" y="110542"/>
                  </a:lnTo>
                  <a:lnTo>
                    <a:pt x="2056419" y="146401"/>
                  </a:lnTo>
                  <a:lnTo>
                    <a:pt x="2078328" y="185918"/>
                  </a:lnTo>
                  <a:lnTo>
                    <a:pt x="2094592" y="228593"/>
                  </a:lnTo>
                  <a:lnTo>
                    <a:pt x="2104715" y="273932"/>
                  </a:lnTo>
                  <a:lnTo>
                    <a:pt x="2108200" y="321437"/>
                  </a:lnTo>
                  <a:lnTo>
                    <a:pt x="2108200" y="1927860"/>
                  </a:lnTo>
                  <a:lnTo>
                    <a:pt x="321310" y="1927860"/>
                  </a:lnTo>
                  <a:lnTo>
                    <a:pt x="273837" y="1924375"/>
                  </a:lnTo>
                  <a:lnTo>
                    <a:pt x="228524" y="1914252"/>
                  </a:lnTo>
                  <a:lnTo>
                    <a:pt x="185869" y="1897988"/>
                  </a:lnTo>
                  <a:lnTo>
                    <a:pt x="146369" y="1876079"/>
                  </a:lnTo>
                  <a:lnTo>
                    <a:pt x="110521" y="1849024"/>
                  </a:lnTo>
                  <a:lnTo>
                    <a:pt x="78823" y="1817317"/>
                  </a:lnTo>
                  <a:lnTo>
                    <a:pt x="51774" y="1781458"/>
                  </a:lnTo>
                  <a:lnTo>
                    <a:pt x="29869" y="1741941"/>
                  </a:lnTo>
                  <a:lnTo>
                    <a:pt x="13606" y="1699266"/>
                  </a:lnTo>
                  <a:lnTo>
                    <a:pt x="3484" y="1653927"/>
                  </a:lnTo>
                  <a:lnTo>
                    <a:pt x="0" y="1606423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0139680" y="1671320"/>
            <a:ext cx="1498600" cy="836294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93980">
              <a:lnSpc>
                <a:spcPct val="85500"/>
              </a:lnSpc>
              <a:spcBef>
                <a:spcPts val="305"/>
              </a:spcBef>
            </a:pPr>
            <a:r>
              <a:rPr sz="1200" dirty="0">
                <a:latin typeface="Georgia"/>
                <a:cs typeface="Georgia"/>
              </a:rPr>
              <a:t>Ej.</a:t>
            </a:r>
            <a:r>
              <a:rPr sz="1200" spc="-3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Contrapartida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spc="-25" dirty="0">
                <a:latin typeface="Georgia"/>
                <a:cs typeface="Georgia"/>
              </a:rPr>
              <a:t>de </a:t>
            </a:r>
            <a:r>
              <a:rPr sz="1200" dirty="0">
                <a:latin typeface="Georgia"/>
                <a:cs typeface="Georgia"/>
              </a:rPr>
              <a:t>ingresos</a:t>
            </a:r>
            <a:r>
              <a:rPr sz="1200" spc="-4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para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spc="-20" dirty="0">
                <a:latin typeface="Georgia"/>
                <a:cs typeface="Georgia"/>
              </a:rPr>
              <a:t>cada </a:t>
            </a:r>
            <a:r>
              <a:rPr sz="1200" dirty="0">
                <a:latin typeface="Georgia"/>
                <a:cs typeface="Georgia"/>
              </a:rPr>
              <a:t>nuevo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gasto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previsto</a:t>
            </a:r>
            <a:endParaRPr sz="1200">
              <a:latin typeface="Georgia"/>
              <a:cs typeface="Georgia"/>
            </a:endParaRPr>
          </a:p>
          <a:p>
            <a:pPr marL="71120" indent="-58419">
              <a:lnSpc>
                <a:spcPct val="100000"/>
              </a:lnSpc>
              <a:spcBef>
                <a:spcPts val="320"/>
              </a:spcBef>
              <a:buChar char="•"/>
              <a:tabLst>
                <a:tab pos="71120" algn="l"/>
              </a:tabLst>
            </a:pPr>
            <a:r>
              <a:rPr sz="900" dirty="0">
                <a:latin typeface="Georgia"/>
                <a:cs typeface="Georgia"/>
              </a:rPr>
              <a:t>Aprobación del</a:t>
            </a:r>
            <a:r>
              <a:rPr sz="900" spc="-3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presupuesto</a:t>
            </a:r>
            <a:endParaRPr sz="900">
              <a:latin typeface="Georgia"/>
              <a:cs typeface="Georgia"/>
            </a:endParaRPr>
          </a:p>
          <a:p>
            <a:pPr marL="71120" indent="-58419">
              <a:lnSpc>
                <a:spcPct val="100000"/>
              </a:lnSpc>
              <a:buChar char="•"/>
              <a:tabLst>
                <a:tab pos="71120" algn="l"/>
              </a:tabLst>
            </a:pPr>
            <a:r>
              <a:rPr sz="900" dirty="0">
                <a:latin typeface="Georgia"/>
                <a:cs typeface="Georgia"/>
              </a:rPr>
              <a:t>Ejecución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del</a:t>
            </a:r>
            <a:r>
              <a:rPr sz="900" spc="-40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presupuesto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139680" y="2689923"/>
            <a:ext cx="1684020" cy="363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3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Límite</a:t>
            </a:r>
            <a:r>
              <a:rPr sz="1200" spc="-5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Máximo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spc="-20" dirty="0">
                <a:latin typeface="Georgia"/>
                <a:cs typeface="Georgia"/>
              </a:rPr>
              <a:t>Gasto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ts val="1330"/>
              </a:lnSpc>
            </a:pPr>
            <a:r>
              <a:rPr sz="1200" dirty="0">
                <a:latin typeface="Georgia"/>
                <a:cs typeface="Georgia"/>
              </a:rPr>
              <a:t>Corriente</a:t>
            </a:r>
            <a:r>
              <a:rPr sz="1200" spc="-3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Estructural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9939019" y="1051560"/>
            <a:ext cx="2143760" cy="581660"/>
            <a:chOff x="9939019" y="1051560"/>
            <a:chExt cx="2143760" cy="581660"/>
          </a:xfrm>
        </p:grpSpPr>
        <p:sp>
          <p:nvSpPr>
            <p:cNvPr id="36" name="object 36"/>
            <p:cNvSpPr/>
            <p:nvPr/>
          </p:nvSpPr>
          <p:spPr>
            <a:xfrm>
              <a:off x="9945369" y="1057910"/>
              <a:ext cx="2131060" cy="568960"/>
            </a:xfrm>
            <a:custGeom>
              <a:avLst/>
              <a:gdLst/>
              <a:ahLst/>
              <a:cxnLst/>
              <a:rect l="l" t="t" r="r" b="b"/>
              <a:pathLst>
                <a:path w="2131059" h="568960">
                  <a:moveTo>
                    <a:pt x="1785874" y="0"/>
                  </a:moveTo>
                  <a:lnTo>
                    <a:pt x="1785874" y="142748"/>
                  </a:lnTo>
                  <a:lnTo>
                    <a:pt x="0" y="142748"/>
                  </a:lnTo>
                  <a:lnTo>
                    <a:pt x="0" y="426212"/>
                  </a:lnTo>
                  <a:lnTo>
                    <a:pt x="1785874" y="426212"/>
                  </a:lnTo>
                  <a:lnTo>
                    <a:pt x="1785874" y="568960"/>
                  </a:lnTo>
                  <a:lnTo>
                    <a:pt x="2131059" y="284479"/>
                  </a:lnTo>
                  <a:lnTo>
                    <a:pt x="1785874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945369" y="1057910"/>
              <a:ext cx="2131060" cy="568960"/>
            </a:xfrm>
            <a:custGeom>
              <a:avLst/>
              <a:gdLst/>
              <a:ahLst/>
              <a:cxnLst/>
              <a:rect l="l" t="t" r="r" b="b"/>
              <a:pathLst>
                <a:path w="2131059" h="568960">
                  <a:moveTo>
                    <a:pt x="0" y="142748"/>
                  </a:moveTo>
                  <a:lnTo>
                    <a:pt x="1785874" y="142748"/>
                  </a:lnTo>
                  <a:lnTo>
                    <a:pt x="1785874" y="0"/>
                  </a:lnTo>
                  <a:lnTo>
                    <a:pt x="2131059" y="284479"/>
                  </a:lnTo>
                  <a:lnTo>
                    <a:pt x="1785874" y="568960"/>
                  </a:lnTo>
                  <a:lnTo>
                    <a:pt x="1785874" y="426212"/>
                  </a:lnTo>
                  <a:lnTo>
                    <a:pt x="0" y="426212"/>
                  </a:lnTo>
                  <a:lnTo>
                    <a:pt x="0" y="14274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10119106" y="1219834"/>
            <a:ext cx="17545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Equilibrio</a:t>
            </a:r>
            <a:r>
              <a:rPr sz="1200" spc="-4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presupuestario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9977119" y="3515359"/>
            <a:ext cx="1136015" cy="1491615"/>
            <a:chOff x="9977119" y="3515359"/>
            <a:chExt cx="1136015" cy="1491615"/>
          </a:xfrm>
        </p:grpSpPr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77119" y="3515359"/>
              <a:ext cx="1135633" cy="1491233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0002519" y="3540759"/>
              <a:ext cx="1031240" cy="1386840"/>
            </a:xfrm>
            <a:custGeom>
              <a:avLst/>
              <a:gdLst/>
              <a:ahLst/>
              <a:cxnLst/>
              <a:rect l="l" t="t" r="r" b="b"/>
              <a:pathLst>
                <a:path w="1031240" h="1386839">
                  <a:moveTo>
                    <a:pt x="773429" y="0"/>
                  </a:moveTo>
                  <a:lnTo>
                    <a:pt x="515620" y="257809"/>
                  </a:lnTo>
                  <a:lnTo>
                    <a:pt x="644525" y="257809"/>
                  </a:lnTo>
                  <a:lnTo>
                    <a:pt x="644525" y="1129029"/>
                  </a:lnTo>
                  <a:lnTo>
                    <a:pt x="0" y="1129029"/>
                  </a:lnTo>
                  <a:lnTo>
                    <a:pt x="0" y="1386839"/>
                  </a:lnTo>
                  <a:lnTo>
                    <a:pt x="902334" y="1386839"/>
                  </a:lnTo>
                  <a:lnTo>
                    <a:pt x="902334" y="257809"/>
                  </a:lnTo>
                  <a:lnTo>
                    <a:pt x="1031239" y="257809"/>
                  </a:lnTo>
                  <a:lnTo>
                    <a:pt x="773429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508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Objetivo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Estructura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LFPRH</a:t>
            </a:r>
          </a:p>
        </p:txBody>
      </p:sp>
      <p:sp>
        <p:nvSpPr>
          <p:cNvPr id="3" name="object 3"/>
          <p:cNvSpPr/>
          <p:nvPr/>
        </p:nvSpPr>
        <p:spPr>
          <a:xfrm>
            <a:off x="3404870" y="1035050"/>
            <a:ext cx="5689600" cy="500380"/>
          </a:xfrm>
          <a:custGeom>
            <a:avLst/>
            <a:gdLst/>
            <a:ahLst/>
            <a:cxnLst/>
            <a:rect l="l" t="t" r="r" b="b"/>
            <a:pathLst>
              <a:path w="5689600" h="500380">
                <a:moveTo>
                  <a:pt x="5606160" y="0"/>
                </a:moveTo>
                <a:lnTo>
                  <a:pt x="83438" y="0"/>
                </a:lnTo>
                <a:lnTo>
                  <a:pt x="50952" y="6554"/>
                </a:lnTo>
                <a:lnTo>
                  <a:pt x="24431" y="24431"/>
                </a:lnTo>
                <a:lnTo>
                  <a:pt x="6554" y="50952"/>
                </a:lnTo>
                <a:lnTo>
                  <a:pt x="0" y="83438"/>
                </a:lnTo>
                <a:lnTo>
                  <a:pt x="0" y="416940"/>
                </a:lnTo>
                <a:lnTo>
                  <a:pt x="6554" y="449427"/>
                </a:lnTo>
                <a:lnTo>
                  <a:pt x="24431" y="475948"/>
                </a:lnTo>
                <a:lnTo>
                  <a:pt x="50952" y="493825"/>
                </a:lnTo>
                <a:lnTo>
                  <a:pt x="83438" y="500379"/>
                </a:lnTo>
                <a:lnTo>
                  <a:pt x="5606160" y="500379"/>
                </a:lnTo>
                <a:lnTo>
                  <a:pt x="5638647" y="493825"/>
                </a:lnTo>
                <a:lnTo>
                  <a:pt x="5665168" y="475948"/>
                </a:lnTo>
                <a:lnTo>
                  <a:pt x="5683045" y="449427"/>
                </a:lnTo>
                <a:lnTo>
                  <a:pt x="5689600" y="416940"/>
                </a:lnTo>
                <a:lnTo>
                  <a:pt x="5689600" y="83438"/>
                </a:lnTo>
                <a:lnTo>
                  <a:pt x="5683045" y="50952"/>
                </a:lnTo>
                <a:lnTo>
                  <a:pt x="5665168" y="24431"/>
                </a:lnTo>
                <a:lnTo>
                  <a:pt x="5638647" y="6554"/>
                </a:lnTo>
                <a:lnTo>
                  <a:pt x="560616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992120" y="1079652"/>
          <a:ext cx="8140700" cy="626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60"/>
                        </a:lnSpc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Horizonte</a:t>
                      </a:r>
                      <a:r>
                        <a:rPr sz="1700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temporal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para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la planeación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de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corto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y</a:t>
                      </a:r>
                      <a:endParaRPr sz="17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80"/>
                        </a:lnSpc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mediano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plazo</a:t>
                      </a:r>
                      <a:endParaRPr sz="17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3404870" y="1804670"/>
            <a:ext cx="5689600" cy="502920"/>
          </a:xfrm>
          <a:custGeom>
            <a:avLst/>
            <a:gdLst/>
            <a:ahLst/>
            <a:cxnLst/>
            <a:rect l="l" t="t" r="r" b="b"/>
            <a:pathLst>
              <a:path w="5689600" h="502919">
                <a:moveTo>
                  <a:pt x="5605780" y="0"/>
                </a:moveTo>
                <a:lnTo>
                  <a:pt x="83819" y="0"/>
                </a:lnTo>
                <a:lnTo>
                  <a:pt x="51167" y="6578"/>
                </a:lnTo>
                <a:lnTo>
                  <a:pt x="24526" y="24526"/>
                </a:lnTo>
                <a:lnTo>
                  <a:pt x="6578" y="51167"/>
                </a:lnTo>
                <a:lnTo>
                  <a:pt x="0" y="83819"/>
                </a:lnTo>
                <a:lnTo>
                  <a:pt x="0" y="419100"/>
                </a:lnTo>
                <a:lnTo>
                  <a:pt x="6578" y="451752"/>
                </a:lnTo>
                <a:lnTo>
                  <a:pt x="24526" y="478393"/>
                </a:lnTo>
                <a:lnTo>
                  <a:pt x="51167" y="496341"/>
                </a:lnTo>
                <a:lnTo>
                  <a:pt x="83819" y="502919"/>
                </a:lnTo>
                <a:lnTo>
                  <a:pt x="5605780" y="502919"/>
                </a:lnTo>
                <a:lnTo>
                  <a:pt x="5638432" y="496341"/>
                </a:lnTo>
                <a:lnTo>
                  <a:pt x="5665073" y="478393"/>
                </a:lnTo>
                <a:lnTo>
                  <a:pt x="5683021" y="451752"/>
                </a:lnTo>
                <a:lnTo>
                  <a:pt x="5689600" y="419100"/>
                </a:lnTo>
                <a:lnTo>
                  <a:pt x="5689600" y="83819"/>
                </a:lnTo>
                <a:lnTo>
                  <a:pt x="5683021" y="51167"/>
                </a:lnTo>
                <a:lnTo>
                  <a:pt x="5665073" y="24526"/>
                </a:lnTo>
                <a:lnTo>
                  <a:pt x="5638432" y="6578"/>
                </a:lnTo>
                <a:lnTo>
                  <a:pt x="5605780" y="0"/>
                </a:lnTo>
                <a:close/>
              </a:path>
            </a:pathLst>
          </a:custGeom>
          <a:solidFill>
            <a:srgbClr val="449BC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992120" y="1849487"/>
          <a:ext cx="8140700" cy="62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449BC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75"/>
                        </a:lnSpc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Responsabilidades</a:t>
                      </a:r>
                      <a:r>
                        <a:rPr sz="1700" spc="-8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concretas</a:t>
                      </a:r>
                      <a:r>
                        <a:rPr sz="1700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de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los</a:t>
                      </a:r>
                      <a:r>
                        <a:rPr sz="1700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actores</a:t>
                      </a:r>
                      <a:r>
                        <a:rPr sz="1700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relevantes</a:t>
                      </a:r>
                      <a:endParaRPr sz="17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449BC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449BC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49BC1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449BC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75"/>
                        </a:lnSpc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en</a:t>
                      </a:r>
                      <a:r>
                        <a:rPr sz="1700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el ámbito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presupuestario</a:t>
                      </a:r>
                      <a:endParaRPr sz="17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449BC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449BC1"/>
                      </a:solidFill>
                      <a:prstDash val="solid"/>
                    </a:lnR>
                    <a:lnT w="12700">
                      <a:solidFill>
                        <a:srgbClr val="449BC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49BC1"/>
                      </a:solidFill>
                      <a:prstDash val="solid"/>
                    </a:lnL>
                    <a:lnR w="12700">
                      <a:solidFill>
                        <a:srgbClr val="449BC1"/>
                      </a:solidFill>
                      <a:prstDash val="solid"/>
                    </a:lnR>
                    <a:lnB w="12700">
                      <a:solidFill>
                        <a:srgbClr val="449BC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404870" y="2576829"/>
            <a:ext cx="5689600" cy="500380"/>
          </a:xfrm>
          <a:custGeom>
            <a:avLst/>
            <a:gdLst/>
            <a:ahLst/>
            <a:cxnLst/>
            <a:rect l="l" t="t" r="r" b="b"/>
            <a:pathLst>
              <a:path w="5689600" h="500380">
                <a:moveTo>
                  <a:pt x="5606160" y="0"/>
                </a:moveTo>
                <a:lnTo>
                  <a:pt x="83438" y="0"/>
                </a:lnTo>
                <a:lnTo>
                  <a:pt x="50952" y="6554"/>
                </a:lnTo>
                <a:lnTo>
                  <a:pt x="24431" y="24431"/>
                </a:lnTo>
                <a:lnTo>
                  <a:pt x="6554" y="50952"/>
                </a:lnTo>
                <a:lnTo>
                  <a:pt x="0" y="83439"/>
                </a:lnTo>
                <a:lnTo>
                  <a:pt x="0" y="416941"/>
                </a:lnTo>
                <a:lnTo>
                  <a:pt x="6554" y="449427"/>
                </a:lnTo>
                <a:lnTo>
                  <a:pt x="24431" y="475948"/>
                </a:lnTo>
                <a:lnTo>
                  <a:pt x="50952" y="493825"/>
                </a:lnTo>
                <a:lnTo>
                  <a:pt x="83438" y="500380"/>
                </a:lnTo>
                <a:lnTo>
                  <a:pt x="5606160" y="500380"/>
                </a:lnTo>
                <a:lnTo>
                  <a:pt x="5638647" y="493825"/>
                </a:lnTo>
                <a:lnTo>
                  <a:pt x="5665168" y="475948"/>
                </a:lnTo>
                <a:lnTo>
                  <a:pt x="5683045" y="449427"/>
                </a:lnTo>
                <a:lnTo>
                  <a:pt x="5689600" y="416941"/>
                </a:lnTo>
                <a:lnTo>
                  <a:pt x="5689600" y="83439"/>
                </a:lnTo>
                <a:lnTo>
                  <a:pt x="5683045" y="50952"/>
                </a:lnTo>
                <a:lnTo>
                  <a:pt x="5665168" y="24431"/>
                </a:lnTo>
                <a:lnTo>
                  <a:pt x="5638647" y="6554"/>
                </a:lnTo>
                <a:lnTo>
                  <a:pt x="5606160" y="0"/>
                </a:lnTo>
                <a:close/>
              </a:path>
            </a:pathLst>
          </a:custGeom>
          <a:solidFill>
            <a:srgbClr val="43BDB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992120" y="2621432"/>
          <a:ext cx="8140700" cy="626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43BD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80"/>
                        </a:lnSpc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Asociación</a:t>
                      </a:r>
                      <a:r>
                        <a:rPr sz="1700" spc="-4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de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los</a:t>
                      </a:r>
                      <a:r>
                        <a:rPr sz="1700" spc="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recursos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con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los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resultados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y</a:t>
                      </a:r>
                      <a:endParaRPr sz="17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43BD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43BDB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3BDB8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43BDB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60"/>
                        </a:lnSpc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prioridades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del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Ejecutivo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Federal</a:t>
                      </a:r>
                      <a:endParaRPr sz="17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43BDB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43BDB8"/>
                      </a:solidFill>
                      <a:prstDash val="solid"/>
                    </a:lnR>
                    <a:lnT w="12700">
                      <a:solidFill>
                        <a:srgbClr val="43BDB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3BDB8"/>
                      </a:solidFill>
                      <a:prstDash val="solid"/>
                    </a:lnL>
                    <a:lnR w="12700">
                      <a:solidFill>
                        <a:srgbClr val="43BDB8"/>
                      </a:solidFill>
                      <a:prstDash val="solid"/>
                    </a:lnR>
                    <a:lnB w="12700">
                      <a:solidFill>
                        <a:srgbClr val="43BDB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2992120" y="3340100"/>
            <a:ext cx="8140700" cy="693420"/>
            <a:chOff x="2992120" y="3340100"/>
            <a:chExt cx="8140700" cy="693420"/>
          </a:xfrm>
        </p:grpSpPr>
        <p:sp>
          <p:nvSpPr>
            <p:cNvPr id="10" name="object 10"/>
            <p:cNvSpPr/>
            <p:nvPr/>
          </p:nvSpPr>
          <p:spPr>
            <a:xfrm>
              <a:off x="2998470" y="3597909"/>
              <a:ext cx="8128000" cy="429259"/>
            </a:xfrm>
            <a:custGeom>
              <a:avLst/>
              <a:gdLst/>
              <a:ahLst/>
              <a:cxnLst/>
              <a:rect l="l" t="t" r="r" b="b"/>
              <a:pathLst>
                <a:path w="8128000" h="429260">
                  <a:moveTo>
                    <a:pt x="0" y="429259"/>
                  </a:moveTo>
                  <a:lnTo>
                    <a:pt x="8128000" y="429259"/>
                  </a:lnTo>
                  <a:lnTo>
                    <a:pt x="8128000" y="0"/>
                  </a:lnTo>
                  <a:lnTo>
                    <a:pt x="0" y="0"/>
                  </a:lnTo>
                  <a:lnTo>
                    <a:pt x="0" y="429259"/>
                  </a:lnTo>
                  <a:close/>
                </a:path>
              </a:pathLst>
            </a:custGeom>
            <a:ln w="12700">
              <a:solidFill>
                <a:srgbClr val="43BA8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404870" y="3346450"/>
              <a:ext cx="5689600" cy="502920"/>
            </a:xfrm>
            <a:custGeom>
              <a:avLst/>
              <a:gdLst/>
              <a:ahLst/>
              <a:cxnLst/>
              <a:rect l="l" t="t" r="r" b="b"/>
              <a:pathLst>
                <a:path w="5689600" h="502920">
                  <a:moveTo>
                    <a:pt x="5605780" y="0"/>
                  </a:moveTo>
                  <a:lnTo>
                    <a:pt x="83819" y="0"/>
                  </a:lnTo>
                  <a:lnTo>
                    <a:pt x="51167" y="6578"/>
                  </a:lnTo>
                  <a:lnTo>
                    <a:pt x="24526" y="24526"/>
                  </a:lnTo>
                  <a:lnTo>
                    <a:pt x="6578" y="51167"/>
                  </a:lnTo>
                  <a:lnTo>
                    <a:pt x="0" y="83820"/>
                  </a:lnTo>
                  <a:lnTo>
                    <a:pt x="0" y="419100"/>
                  </a:lnTo>
                  <a:lnTo>
                    <a:pt x="6578" y="451752"/>
                  </a:lnTo>
                  <a:lnTo>
                    <a:pt x="24526" y="478393"/>
                  </a:lnTo>
                  <a:lnTo>
                    <a:pt x="51167" y="496341"/>
                  </a:lnTo>
                  <a:lnTo>
                    <a:pt x="83819" y="502919"/>
                  </a:lnTo>
                  <a:lnTo>
                    <a:pt x="5605780" y="502919"/>
                  </a:lnTo>
                  <a:lnTo>
                    <a:pt x="5638432" y="496341"/>
                  </a:lnTo>
                  <a:lnTo>
                    <a:pt x="5665073" y="478393"/>
                  </a:lnTo>
                  <a:lnTo>
                    <a:pt x="5683021" y="451752"/>
                  </a:lnTo>
                  <a:lnTo>
                    <a:pt x="5689600" y="419100"/>
                  </a:lnTo>
                  <a:lnTo>
                    <a:pt x="5689600" y="83820"/>
                  </a:lnTo>
                  <a:lnTo>
                    <a:pt x="5683021" y="51167"/>
                  </a:lnTo>
                  <a:lnTo>
                    <a:pt x="5665073" y="24526"/>
                  </a:lnTo>
                  <a:lnTo>
                    <a:pt x="5638432" y="6578"/>
                  </a:lnTo>
                  <a:lnTo>
                    <a:pt x="5605780" y="0"/>
                  </a:lnTo>
                  <a:close/>
                </a:path>
              </a:pathLst>
            </a:custGeom>
            <a:solidFill>
              <a:srgbClr val="43BA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404870" y="3346450"/>
              <a:ext cx="5689600" cy="502920"/>
            </a:xfrm>
            <a:custGeom>
              <a:avLst/>
              <a:gdLst/>
              <a:ahLst/>
              <a:cxnLst/>
              <a:rect l="l" t="t" r="r" b="b"/>
              <a:pathLst>
                <a:path w="5689600" h="502920">
                  <a:moveTo>
                    <a:pt x="0" y="83820"/>
                  </a:moveTo>
                  <a:lnTo>
                    <a:pt x="6578" y="51167"/>
                  </a:lnTo>
                  <a:lnTo>
                    <a:pt x="24526" y="24526"/>
                  </a:lnTo>
                  <a:lnTo>
                    <a:pt x="51167" y="6578"/>
                  </a:lnTo>
                  <a:lnTo>
                    <a:pt x="83819" y="0"/>
                  </a:lnTo>
                  <a:lnTo>
                    <a:pt x="5605780" y="0"/>
                  </a:lnTo>
                  <a:lnTo>
                    <a:pt x="5638432" y="6578"/>
                  </a:lnTo>
                  <a:lnTo>
                    <a:pt x="5665073" y="24526"/>
                  </a:lnTo>
                  <a:lnTo>
                    <a:pt x="5683021" y="51167"/>
                  </a:lnTo>
                  <a:lnTo>
                    <a:pt x="5689600" y="83820"/>
                  </a:lnTo>
                  <a:lnTo>
                    <a:pt x="5689600" y="419100"/>
                  </a:lnTo>
                  <a:lnTo>
                    <a:pt x="5683021" y="451752"/>
                  </a:lnTo>
                  <a:lnTo>
                    <a:pt x="5665073" y="478393"/>
                  </a:lnTo>
                  <a:lnTo>
                    <a:pt x="5638432" y="496341"/>
                  </a:lnTo>
                  <a:lnTo>
                    <a:pt x="5605780" y="502919"/>
                  </a:lnTo>
                  <a:lnTo>
                    <a:pt x="83819" y="502919"/>
                  </a:lnTo>
                  <a:lnTo>
                    <a:pt x="51167" y="496341"/>
                  </a:lnTo>
                  <a:lnTo>
                    <a:pt x="24526" y="478393"/>
                  </a:lnTo>
                  <a:lnTo>
                    <a:pt x="6578" y="451752"/>
                  </a:lnTo>
                  <a:lnTo>
                    <a:pt x="0" y="419100"/>
                  </a:lnTo>
                  <a:lnTo>
                    <a:pt x="0" y="8382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631946" y="3431857"/>
            <a:ext cx="470408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Mecanismo</a:t>
            </a:r>
            <a:r>
              <a:rPr sz="17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7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pesos</a:t>
            </a:r>
            <a:r>
              <a:rPr sz="17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7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contrapesos</a:t>
            </a:r>
            <a:r>
              <a:rPr sz="17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entre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Georgia"/>
                <a:cs typeface="Georgia"/>
              </a:rPr>
              <a:t>poderes</a:t>
            </a:r>
            <a:endParaRPr sz="1700">
              <a:latin typeface="Georgia"/>
              <a:cs typeface="Georg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992120" y="4112259"/>
            <a:ext cx="8140700" cy="690880"/>
            <a:chOff x="2992120" y="4112259"/>
            <a:chExt cx="8140700" cy="690880"/>
          </a:xfrm>
        </p:grpSpPr>
        <p:sp>
          <p:nvSpPr>
            <p:cNvPr id="15" name="object 15"/>
            <p:cNvSpPr/>
            <p:nvPr/>
          </p:nvSpPr>
          <p:spPr>
            <a:xfrm>
              <a:off x="2998470" y="4370069"/>
              <a:ext cx="8128000" cy="426720"/>
            </a:xfrm>
            <a:custGeom>
              <a:avLst/>
              <a:gdLst/>
              <a:ahLst/>
              <a:cxnLst/>
              <a:rect l="l" t="t" r="r" b="b"/>
              <a:pathLst>
                <a:path w="8128000" h="426720">
                  <a:moveTo>
                    <a:pt x="0" y="426719"/>
                  </a:moveTo>
                  <a:lnTo>
                    <a:pt x="8128000" y="426719"/>
                  </a:lnTo>
                  <a:lnTo>
                    <a:pt x="8128000" y="0"/>
                  </a:lnTo>
                  <a:lnTo>
                    <a:pt x="0" y="0"/>
                  </a:lnTo>
                  <a:lnTo>
                    <a:pt x="0" y="426719"/>
                  </a:lnTo>
                  <a:close/>
                </a:path>
              </a:pathLst>
            </a:custGeom>
            <a:ln w="12700">
              <a:solidFill>
                <a:srgbClr val="45B6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404870" y="4118609"/>
              <a:ext cx="5689600" cy="502920"/>
            </a:xfrm>
            <a:custGeom>
              <a:avLst/>
              <a:gdLst/>
              <a:ahLst/>
              <a:cxnLst/>
              <a:rect l="l" t="t" r="r" b="b"/>
              <a:pathLst>
                <a:path w="5689600" h="502920">
                  <a:moveTo>
                    <a:pt x="5605780" y="0"/>
                  </a:moveTo>
                  <a:lnTo>
                    <a:pt x="83819" y="0"/>
                  </a:lnTo>
                  <a:lnTo>
                    <a:pt x="51167" y="6578"/>
                  </a:lnTo>
                  <a:lnTo>
                    <a:pt x="24526" y="24526"/>
                  </a:lnTo>
                  <a:lnTo>
                    <a:pt x="6578" y="51167"/>
                  </a:lnTo>
                  <a:lnTo>
                    <a:pt x="0" y="83819"/>
                  </a:lnTo>
                  <a:lnTo>
                    <a:pt x="0" y="419100"/>
                  </a:lnTo>
                  <a:lnTo>
                    <a:pt x="6578" y="451752"/>
                  </a:lnTo>
                  <a:lnTo>
                    <a:pt x="24526" y="478393"/>
                  </a:lnTo>
                  <a:lnTo>
                    <a:pt x="51167" y="496341"/>
                  </a:lnTo>
                  <a:lnTo>
                    <a:pt x="83819" y="502919"/>
                  </a:lnTo>
                  <a:lnTo>
                    <a:pt x="5605780" y="502919"/>
                  </a:lnTo>
                  <a:lnTo>
                    <a:pt x="5638432" y="496341"/>
                  </a:lnTo>
                  <a:lnTo>
                    <a:pt x="5665073" y="478393"/>
                  </a:lnTo>
                  <a:lnTo>
                    <a:pt x="5683021" y="451752"/>
                  </a:lnTo>
                  <a:lnTo>
                    <a:pt x="5689600" y="419100"/>
                  </a:lnTo>
                  <a:lnTo>
                    <a:pt x="5689600" y="83819"/>
                  </a:lnTo>
                  <a:lnTo>
                    <a:pt x="5683021" y="51167"/>
                  </a:lnTo>
                  <a:lnTo>
                    <a:pt x="5665073" y="24526"/>
                  </a:lnTo>
                  <a:lnTo>
                    <a:pt x="5638432" y="6578"/>
                  </a:lnTo>
                  <a:lnTo>
                    <a:pt x="5605780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04870" y="4118609"/>
              <a:ext cx="5689600" cy="502920"/>
            </a:xfrm>
            <a:custGeom>
              <a:avLst/>
              <a:gdLst/>
              <a:ahLst/>
              <a:cxnLst/>
              <a:rect l="l" t="t" r="r" b="b"/>
              <a:pathLst>
                <a:path w="5689600" h="502920">
                  <a:moveTo>
                    <a:pt x="0" y="83819"/>
                  </a:moveTo>
                  <a:lnTo>
                    <a:pt x="6578" y="51167"/>
                  </a:lnTo>
                  <a:lnTo>
                    <a:pt x="24526" y="24526"/>
                  </a:lnTo>
                  <a:lnTo>
                    <a:pt x="51167" y="6578"/>
                  </a:lnTo>
                  <a:lnTo>
                    <a:pt x="83819" y="0"/>
                  </a:lnTo>
                  <a:lnTo>
                    <a:pt x="5605780" y="0"/>
                  </a:lnTo>
                  <a:lnTo>
                    <a:pt x="5638432" y="6578"/>
                  </a:lnTo>
                  <a:lnTo>
                    <a:pt x="5665073" y="24526"/>
                  </a:lnTo>
                  <a:lnTo>
                    <a:pt x="5683021" y="51167"/>
                  </a:lnTo>
                  <a:lnTo>
                    <a:pt x="5689600" y="83819"/>
                  </a:lnTo>
                  <a:lnTo>
                    <a:pt x="5689600" y="419100"/>
                  </a:lnTo>
                  <a:lnTo>
                    <a:pt x="5683021" y="451752"/>
                  </a:lnTo>
                  <a:lnTo>
                    <a:pt x="5665073" y="478393"/>
                  </a:lnTo>
                  <a:lnTo>
                    <a:pt x="5638432" y="496341"/>
                  </a:lnTo>
                  <a:lnTo>
                    <a:pt x="5605780" y="502919"/>
                  </a:lnTo>
                  <a:lnTo>
                    <a:pt x="83819" y="502919"/>
                  </a:lnTo>
                  <a:lnTo>
                    <a:pt x="51167" y="496341"/>
                  </a:lnTo>
                  <a:lnTo>
                    <a:pt x="24526" y="478393"/>
                  </a:lnTo>
                  <a:lnTo>
                    <a:pt x="6578" y="451752"/>
                  </a:lnTo>
                  <a:lnTo>
                    <a:pt x="0" y="419100"/>
                  </a:lnTo>
                  <a:lnTo>
                    <a:pt x="0" y="838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631946" y="4203700"/>
            <a:ext cx="419798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Establece</a:t>
            </a:r>
            <a:r>
              <a:rPr sz="17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7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la</a:t>
            </a:r>
            <a:r>
              <a:rPr sz="17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SHCP</a:t>
            </a:r>
            <a:r>
              <a:rPr sz="17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como</a:t>
            </a:r>
            <a:r>
              <a:rPr sz="17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ente </a:t>
            </a:r>
            <a:r>
              <a:rPr sz="1700" spc="-10" dirty="0">
                <a:solidFill>
                  <a:srgbClr val="FFFFFF"/>
                </a:solidFill>
                <a:latin typeface="Georgia"/>
                <a:cs typeface="Georgia"/>
              </a:rPr>
              <a:t>globalizador</a:t>
            </a:r>
            <a:endParaRPr sz="1700">
              <a:latin typeface="Georgia"/>
              <a:cs typeface="Georgi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992120" y="4884420"/>
            <a:ext cx="8140700" cy="690880"/>
            <a:chOff x="2992120" y="4884420"/>
            <a:chExt cx="8140700" cy="690880"/>
          </a:xfrm>
        </p:grpSpPr>
        <p:sp>
          <p:nvSpPr>
            <p:cNvPr id="20" name="object 20"/>
            <p:cNvSpPr/>
            <p:nvPr/>
          </p:nvSpPr>
          <p:spPr>
            <a:xfrm>
              <a:off x="2998470" y="5139690"/>
              <a:ext cx="8128000" cy="429259"/>
            </a:xfrm>
            <a:custGeom>
              <a:avLst/>
              <a:gdLst/>
              <a:ahLst/>
              <a:cxnLst/>
              <a:rect l="l" t="t" r="r" b="b"/>
              <a:pathLst>
                <a:path w="8128000" h="429260">
                  <a:moveTo>
                    <a:pt x="0" y="429260"/>
                  </a:moveTo>
                  <a:lnTo>
                    <a:pt x="8128000" y="429260"/>
                  </a:lnTo>
                  <a:lnTo>
                    <a:pt x="8128000" y="0"/>
                  </a:lnTo>
                  <a:lnTo>
                    <a:pt x="0" y="0"/>
                  </a:lnTo>
                  <a:lnTo>
                    <a:pt x="0" y="429260"/>
                  </a:lnTo>
                  <a:close/>
                </a:path>
              </a:pathLst>
            </a:custGeom>
            <a:ln w="12700">
              <a:solidFill>
                <a:srgbClr val="4BB0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404870" y="4890770"/>
              <a:ext cx="5689600" cy="500380"/>
            </a:xfrm>
            <a:custGeom>
              <a:avLst/>
              <a:gdLst/>
              <a:ahLst/>
              <a:cxnLst/>
              <a:rect l="l" t="t" r="r" b="b"/>
              <a:pathLst>
                <a:path w="5689600" h="500379">
                  <a:moveTo>
                    <a:pt x="5606160" y="0"/>
                  </a:moveTo>
                  <a:lnTo>
                    <a:pt x="83438" y="0"/>
                  </a:lnTo>
                  <a:lnTo>
                    <a:pt x="50952" y="6554"/>
                  </a:lnTo>
                  <a:lnTo>
                    <a:pt x="24431" y="24431"/>
                  </a:lnTo>
                  <a:lnTo>
                    <a:pt x="6554" y="50952"/>
                  </a:lnTo>
                  <a:lnTo>
                    <a:pt x="0" y="83438"/>
                  </a:lnTo>
                  <a:lnTo>
                    <a:pt x="0" y="416940"/>
                  </a:lnTo>
                  <a:lnTo>
                    <a:pt x="6554" y="449427"/>
                  </a:lnTo>
                  <a:lnTo>
                    <a:pt x="24431" y="475948"/>
                  </a:lnTo>
                  <a:lnTo>
                    <a:pt x="50952" y="493825"/>
                  </a:lnTo>
                  <a:lnTo>
                    <a:pt x="83438" y="500379"/>
                  </a:lnTo>
                  <a:lnTo>
                    <a:pt x="5606160" y="500379"/>
                  </a:lnTo>
                  <a:lnTo>
                    <a:pt x="5638647" y="493825"/>
                  </a:lnTo>
                  <a:lnTo>
                    <a:pt x="5665168" y="475948"/>
                  </a:lnTo>
                  <a:lnTo>
                    <a:pt x="5683045" y="449427"/>
                  </a:lnTo>
                  <a:lnTo>
                    <a:pt x="5689600" y="416940"/>
                  </a:lnTo>
                  <a:lnTo>
                    <a:pt x="5689600" y="83438"/>
                  </a:lnTo>
                  <a:lnTo>
                    <a:pt x="5683045" y="50952"/>
                  </a:lnTo>
                  <a:lnTo>
                    <a:pt x="5665168" y="24431"/>
                  </a:lnTo>
                  <a:lnTo>
                    <a:pt x="5638647" y="6554"/>
                  </a:lnTo>
                  <a:lnTo>
                    <a:pt x="5606160" y="0"/>
                  </a:lnTo>
                  <a:close/>
                </a:path>
              </a:pathLst>
            </a:custGeom>
            <a:solidFill>
              <a:srgbClr val="4B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404870" y="4890770"/>
              <a:ext cx="5689600" cy="500380"/>
            </a:xfrm>
            <a:custGeom>
              <a:avLst/>
              <a:gdLst/>
              <a:ahLst/>
              <a:cxnLst/>
              <a:rect l="l" t="t" r="r" b="b"/>
              <a:pathLst>
                <a:path w="5689600" h="500379">
                  <a:moveTo>
                    <a:pt x="0" y="83438"/>
                  </a:moveTo>
                  <a:lnTo>
                    <a:pt x="6554" y="50952"/>
                  </a:lnTo>
                  <a:lnTo>
                    <a:pt x="24431" y="24431"/>
                  </a:lnTo>
                  <a:lnTo>
                    <a:pt x="50952" y="6554"/>
                  </a:lnTo>
                  <a:lnTo>
                    <a:pt x="83438" y="0"/>
                  </a:lnTo>
                  <a:lnTo>
                    <a:pt x="5606160" y="0"/>
                  </a:lnTo>
                  <a:lnTo>
                    <a:pt x="5638647" y="6554"/>
                  </a:lnTo>
                  <a:lnTo>
                    <a:pt x="5665168" y="24431"/>
                  </a:lnTo>
                  <a:lnTo>
                    <a:pt x="5683045" y="50952"/>
                  </a:lnTo>
                  <a:lnTo>
                    <a:pt x="5689600" y="83438"/>
                  </a:lnTo>
                  <a:lnTo>
                    <a:pt x="5689600" y="416940"/>
                  </a:lnTo>
                  <a:lnTo>
                    <a:pt x="5683045" y="449427"/>
                  </a:lnTo>
                  <a:lnTo>
                    <a:pt x="5665168" y="475948"/>
                  </a:lnTo>
                  <a:lnTo>
                    <a:pt x="5638647" y="493825"/>
                  </a:lnTo>
                  <a:lnTo>
                    <a:pt x="5606160" y="500379"/>
                  </a:lnTo>
                  <a:lnTo>
                    <a:pt x="83438" y="500379"/>
                  </a:lnTo>
                  <a:lnTo>
                    <a:pt x="50952" y="493825"/>
                  </a:lnTo>
                  <a:lnTo>
                    <a:pt x="24431" y="475948"/>
                  </a:lnTo>
                  <a:lnTo>
                    <a:pt x="6554" y="449427"/>
                  </a:lnTo>
                  <a:lnTo>
                    <a:pt x="0" y="416940"/>
                  </a:lnTo>
                  <a:lnTo>
                    <a:pt x="0" y="8343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631946" y="4975225"/>
            <a:ext cx="495109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Vinculación</a:t>
            </a:r>
            <a:r>
              <a:rPr sz="17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con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otros</a:t>
            </a:r>
            <a:r>
              <a:rPr sz="17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entes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7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normativa</a:t>
            </a:r>
            <a:r>
              <a:rPr sz="17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Georgia"/>
                <a:cs typeface="Georgia"/>
              </a:rPr>
              <a:t>transversal</a:t>
            </a:r>
            <a:endParaRPr sz="1700">
              <a:latin typeface="Georgia"/>
              <a:cs typeface="Georg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04870" y="5660390"/>
            <a:ext cx="5689600" cy="502920"/>
          </a:xfrm>
          <a:custGeom>
            <a:avLst/>
            <a:gdLst/>
            <a:ahLst/>
            <a:cxnLst/>
            <a:rect l="l" t="t" r="r" b="b"/>
            <a:pathLst>
              <a:path w="5689600" h="502920">
                <a:moveTo>
                  <a:pt x="5605780" y="0"/>
                </a:moveTo>
                <a:lnTo>
                  <a:pt x="83819" y="0"/>
                </a:lnTo>
                <a:lnTo>
                  <a:pt x="51167" y="6587"/>
                </a:lnTo>
                <a:lnTo>
                  <a:pt x="24526" y="24550"/>
                </a:lnTo>
                <a:lnTo>
                  <a:pt x="6578" y="51193"/>
                </a:lnTo>
                <a:lnTo>
                  <a:pt x="0" y="83820"/>
                </a:lnTo>
                <a:lnTo>
                  <a:pt x="0" y="419100"/>
                </a:lnTo>
                <a:lnTo>
                  <a:pt x="6578" y="451726"/>
                </a:lnTo>
                <a:lnTo>
                  <a:pt x="24526" y="478369"/>
                </a:lnTo>
                <a:lnTo>
                  <a:pt x="51167" y="496332"/>
                </a:lnTo>
                <a:lnTo>
                  <a:pt x="83819" y="502920"/>
                </a:lnTo>
                <a:lnTo>
                  <a:pt x="5605780" y="502920"/>
                </a:lnTo>
                <a:lnTo>
                  <a:pt x="5638432" y="496332"/>
                </a:lnTo>
                <a:lnTo>
                  <a:pt x="5665073" y="478369"/>
                </a:lnTo>
                <a:lnTo>
                  <a:pt x="5683021" y="451726"/>
                </a:lnTo>
                <a:lnTo>
                  <a:pt x="5689600" y="419100"/>
                </a:lnTo>
                <a:lnTo>
                  <a:pt x="5689600" y="83820"/>
                </a:lnTo>
                <a:lnTo>
                  <a:pt x="5683021" y="51193"/>
                </a:lnTo>
                <a:lnTo>
                  <a:pt x="5665073" y="24550"/>
                </a:lnTo>
                <a:lnTo>
                  <a:pt x="5638432" y="6587"/>
                </a:lnTo>
                <a:lnTo>
                  <a:pt x="560578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2992120" y="5705233"/>
          <a:ext cx="8140700" cy="62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75"/>
                        </a:lnSpc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Alcances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de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la</a:t>
                      </a:r>
                      <a:r>
                        <a:rPr sz="1700" spc="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evaluación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y</a:t>
                      </a:r>
                      <a:r>
                        <a:rPr sz="1700" spc="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la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fiscalización</a:t>
                      </a:r>
                      <a:r>
                        <a:rPr sz="1700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como</a:t>
                      </a:r>
                      <a:endParaRPr sz="17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75"/>
                        </a:lnSpc>
                      </a:pP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mecanismos</a:t>
                      </a:r>
                      <a:r>
                        <a:rPr sz="1700" spc="-4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de</a:t>
                      </a:r>
                      <a:r>
                        <a:rPr sz="1700" spc="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control</a:t>
                      </a:r>
                      <a:r>
                        <a:rPr sz="1700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y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orientación</a:t>
                      </a:r>
                      <a:r>
                        <a:rPr sz="1700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700" spc="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700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resultados</a:t>
                      </a:r>
                      <a:endParaRPr sz="17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409575" y="3250628"/>
            <a:ext cx="22606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625" marR="46990" indent="3175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Georgia"/>
                <a:cs typeface="Georgia"/>
              </a:rPr>
              <a:t>Carácter </a:t>
            </a:r>
            <a:r>
              <a:rPr sz="1800" b="1" dirty="0">
                <a:latin typeface="Georgia"/>
                <a:cs typeface="Georgia"/>
              </a:rPr>
              <a:t>instrumental</a:t>
            </a:r>
            <a:r>
              <a:rPr sz="1800" b="1" spc="-25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de</a:t>
            </a:r>
            <a:r>
              <a:rPr sz="1800" b="1" spc="-10" dirty="0">
                <a:latin typeface="Georgia"/>
                <a:cs typeface="Georgia"/>
              </a:rPr>
              <a:t> </a:t>
            </a:r>
            <a:r>
              <a:rPr sz="1800" b="1" spc="-25" dirty="0">
                <a:latin typeface="Georgia"/>
                <a:cs typeface="Georgia"/>
              </a:rPr>
              <a:t>la </a:t>
            </a:r>
            <a:r>
              <a:rPr sz="1800" b="1" spc="-10" dirty="0">
                <a:latin typeface="Georgia"/>
                <a:cs typeface="Georgia"/>
              </a:rPr>
              <a:t>LFPRH</a:t>
            </a:r>
            <a:endParaRPr sz="18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Georgia"/>
                <a:cs typeface="Georgia"/>
              </a:rPr>
              <a:t>Conjunto</a:t>
            </a:r>
            <a:r>
              <a:rPr sz="1800" spc="8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de</a:t>
            </a:r>
            <a:r>
              <a:rPr sz="1800" spc="9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reglas</a:t>
            </a:r>
            <a:r>
              <a:rPr sz="1800" spc="85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de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9575" y="4348733"/>
            <a:ext cx="22612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eorgia"/>
                <a:cs typeface="Georgia"/>
              </a:rPr>
              <a:t>actuación</a:t>
            </a:r>
            <a:r>
              <a:rPr sz="1800" spc="400" dirty="0">
                <a:latin typeface="Georgia"/>
                <a:cs typeface="Georgia"/>
              </a:rPr>
              <a:t>   </a:t>
            </a:r>
            <a:r>
              <a:rPr sz="1800" dirty="0">
                <a:latin typeface="Georgia"/>
                <a:cs typeface="Georgia"/>
              </a:rPr>
              <a:t>que</a:t>
            </a:r>
            <a:r>
              <a:rPr sz="1800" spc="400" dirty="0">
                <a:latin typeface="Georgia"/>
                <a:cs typeface="Georgia"/>
              </a:rPr>
              <a:t>   </a:t>
            </a:r>
            <a:r>
              <a:rPr sz="1800" spc="-25" dirty="0">
                <a:latin typeface="Georgia"/>
                <a:cs typeface="Georgia"/>
              </a:rPr>
              <a:t>en </a:t>
            </a:r>
            <a:r>
              <a:rPr sz="1800" dirty="0">
                <a:latin typeface="Georgia"/>
                <a:cs typeface="Georgia"/>
              </a:rPr>
              <a:t>conjunto</a:t>
            </a:r>
            <a:r>
              <a:rPr sz="1800" spc="425" dirty="0">
                <a:latin typeface="Georgia"/>
                <a:cs typeface="Georgia"/>
              </a:rPr>
              <a:t>  </a:t>
            </a:r>
            <a:r>
              <a:rPr sz="1800" spc="-10" dirty="0">
                <a:latin typeface="Georgia"/>
                <a:cs typeface="Georgia"/>
              </a:rPr>
              <a:t>disciplinan </a:t>
            </a:r>
            <a:r>
              <a:rPr sz="1800" dirty="0">
                <a:latin typeface="Georgia"/>
                <a:cs typeface="Georgia"/>
              </a:rPr>
              <a:t>el</a:t>
            </a:r>
            <a:r>
              <a:rPr sz="1800" spc="455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ejercicio</a:t>
            </a:r>
            <a:r>
              <a:rPr sz="1800" spc="455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de</a:t>
            </a:r>
            <a:r>
              <a:rPr sz="1800" spc="450" dirty="0">
                <a:latin typeface="Georgia"/>
                <a:cs typeface="Georgia"/>
              </a:rPr>
              <a:t>  </a:t>
            </a:r>
            <a:r>
              <a:rPr sz="1800" spc="-25" dirty="0">
                <a:latin typeface="Georgia"/>
                <a:cs typeface="Georgia"/>
              </a:rPr>
              <a:t>los </a:t>
            </a:r>
            <a:r>
              <a:rPr sz="1800" spc="-10" dirty="0">
                <a:latin typeface="Georgia"/>
                <a:cs typeface="Georgia"/>
              </a:rPr>
              <a:t>recursos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39519" y="929639"/>
            <a:ext cx="1277620" cy="538480"/>
            <a:chOff x="1239519" y="929639"/>
            <a:chExt cx="1277620" cy="538480"/>
          </a:xfrm>
        </p:grpSpPr>
        <p:sp>
          <p:nvSpPr>
            <p:cNvPr id="3" name="object 3"/>
            <p:cNvSpPr/>
            <p:nvPr/>
          </p:nvSpPr>
          <p:spPr>
            <a:xfrm>
              <a:off x="1245869" y="935989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80">
                  <a:moveTo>
                    <a:pt x="1212342" y="0"/>
                  </a:moveTo>
                  <a:lnTo>
                    <a:pt x="52578" y="0"/>
                  </a:lnTo>
                  <a:lnTo>
                    <a:pt x="32114" y="4125"/>
                  </a:lnTo>
                  <a:lnTo>
                    <a:pt x="15401" y="15382"/>
                  </a:lnTo>
                  <a:lnTo>
                    <a:pt x="4132" y="32093"/>
                  </a:lnTo>
                  <a:lnTo>
                    <a:pt x="0" y="52577"/>
                  </a:lnTo>
                  <a:lnTo>
                    <a:pt x="0" y="473201"/>
                  </a:lnTo>
                  <a:lnTo>
                    <a:pt x="4132" y="493686"/>
                  </a:lnTo>
                  <a:lnTo>
                    <a:pt x="15401" y="510397"/>
                  </a:lnTo>
                  <a:lnTo>
                    <a:pt x="32114" y="521654"/>
                  </a:lnTo>
                  <a:lnTo>
                    <a:pt x="52578" y="525780"/>
                  </a:lnTo>
                  <a:lnTo>
                    <a:pt x="1212342" y="525780"/>
                  </a:lnTo>
                  <a:lnTo>
                    <a:pt x="1232826" y="521654"/>
                  </a:lnTo>
                  <a:lnTo>
                    <a:pt x="1249537" y="510397"/>
                  </a:lnTo>
                  <a:lnTo>
                    <a:pt x="1260794" y="493686"/>
                  </a:lnTo>
                  <a:lnTo>
                    <a:pt x="1264920" y="473201"/>
                  </a:lnTo>
                  <a:lnTo>
                    <a:pt x="1264920" y="52577"/>
                  </a:lnTo>
                  <a:lnTo>
                    <a:pt x="1260794" y="32093"/>
                  </a:lnTo>
                  <a:lnTo>
                    <a:pt x="1249537" y="15382"/>
                  </a:lnTo>
                  <a:lnTo>
                    <a:pt x="1232826" y="4125"/>
                  </a:lnTo>
                  <a:lnTo>
                    <a:pt x="121234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45869" y="935989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80">
                  <a:moveTo>
                    <a:pt x="0" y="52577"/>
                  </a:moveTo>
                  <a:lnTo>
                    <a:pt x="4132" y="32093"/>
                  </a:lnTo>
                  <a:lnTo>
                    <a:pt x="15401" y="15382"/>
                  </a:lnTo>
                  <a:lnTo>
                    <a:pt x="32114" y="4125"/>
                  </a:lnTo>
                  <a:lnTo>
                    <a:pt x="52578" y="0"/>
                  </a:lnTo>
                  <a:lnTo>
                    <a:pt x="1212342" y="0"/>
                  </a:lnTo>
                  <a:lnTo>
                    <a:pt x="1232826" y="4125"/>
                  </a:lnTo>
                  <a:lnTo>
                    <a:pt x="1249537" y="15382"/>
                  </a:lnTo>
                  <a:lnTo>
                    <a:pt x="1260794" y="32093"/>
                  </a:lnTo>
                  <a:lnTo>
                    <a:pt x="1264920" y="52577"/>
                  </a:lnTo>
                  <a:lnTo>
                    <a:pt x="1264920" y="473201"/>
                  </a:lnTo>
                  <a:lnTo>
                    <a:pt x="1260794" y="493686"/>
                  </a:lnTo>
                  <a:lnTo>
                    <a:pt x="1249537" y="510397"/>
                  </a:lnTo>
                  <a:lnTo>
                    <a:pt x="1232826" y="521654"/>
                  </a:lnTo>
                  <a:lnTo>
                    <a:pt x="1212342" y="525780"/>
                  </a:lnTo>
                  <a:lnTo>
                    <a:pt x="52578" y="525780"/>
                  </a:lnTo>
                  <a:lnTo>
                    <a:pt x="32114" y="521654"/>
                  </a:lnTo>
                  <a:lnTo>
                    <a:pt x="15401" y="510397"/>
                  </a:lnTo>
                  <a:lnTo>
                    <a:pt x="4132" y="493686"/>
                  </a:lnTo>
                  <a:lnTo>
                    <a:pt x="0" y="473201"/>
                  </a:lnTo>
                  <a:lnTo>
                    <a:pt x="0" y="52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259920" y="1046734"/>
            <a:ext cx="1236980" cy="2794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62585" marR="212725" indent="-144780">
              <a:lnSpc>
                <a:spcPts val="919"/>
              </a:lnSpc>
              <a:spcBef>
                <a:spcPts val="260"/>
              </a:spcBef>
            </a:pP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I. 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Disposiciones Generales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39519" y="1488439"/>
            <a:ext cx="1277620" cy="800100"/>
            <a:chOff x="1239519" y="1488439"/>
            <a:chExt cx="1277620" cy="800100"/>
          </a:xfrm>
        </p:grpSpPr>
        <p:sp>
          <p:nvSpPr>
            <p:cNvPr id="7" name="object 7"/>
            <p:cNvSpPr/>
            <p:nvPr/>
          </p:nvSpPr>
          <p:spPr>
            <a:xfrm>
              <a:off x="1849119" y="148843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80" h="55880">
                  <a:moveTo>
                    <a:pt x="46609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40" y="55880"/>
                  </a:lnTo>
                  <a:lnTo>
                    <a:pt x="55880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45869" y="157352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6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4054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20" y="637794"/>
                  </a:lnTo>
                  <a:lnTo>
                    <a:pt x="1264920" y="70866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4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45869" y="157352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4054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20" y="70866"/>
                  </a:lnTo>
                  <a:lnTo>
                    <a:pt x="1264920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6"/>
                  </a:lnTo>
                  <a:close/>
                </a:path>
              </a:pathLst>
            </a:custGeom>
            <a:ln w="12700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270000" y="1657984"/>
            <a:ext cx="1211580" cy="51371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84785" marR="5080" indent="-17272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I.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Objeto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y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Definiciones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 Ley,</a:t>
            </a:r>
            <a:r>
              <a:rPr sz="900" spc="-10" dirty="0">
                <a:latin typeface="Georgia"/>
                <a:cs typeface="Georgia"/>
              </a:rPr>
              <a:t> Reglas</a:t>
            </a:r>
            <a:endParaRPr sz="900">
              <a:latin typeface="Georgia"/>
              <a:cs typeface="Georgia"/>
            </a:endParaRPr>
          </a:p>
          <a:p>
            <a:pPr marL="635" algn="ctr">
              <a:lnSpc>
                <a:spcPts val="835"/>
              </a:lnSpc>
            </a:pPr>
            <a:r>
              <a:rPr sz="900" dirty="0">
                <a:latin typeface="Georgia"/>
                <a:cs typeface="Georgia"/>
              </a:rPr>
              <a:t>Generales</a:t>
            </a:r>
            <a:r>
              <a:rPr sz="900" spc="-3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y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Ejecutores</a:t>
            </a:r>
            <a:endParaRPr sz="900">
              <a:latin typeface="Georgia"/>
              <a:cs typeface="Georgia"/>
            </a:endParaRPr>
          </a:p>
          <a:p>
            <a:pPr marL="2540" algn="ctr">
              <a:lnSpc>
                <a:spcPts val="1000"/>
              </a:lnSpc>
            </a:pPr>
            <a:r>
              <a:rPr sz="900" dirty="0">
                <a:latin typeface="Georgia"/>
                <a:cs typeface="Georgia"/>
              </a:rPr>
              <a:t>del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Gasto (1-</a:t>
            </a:r>
            <a:r>
              <a:rPr sz="900" spc="-25" dirty="0">
                <a:latin typeface="Georgia"/>
                <a:cs typeface="Georgia"/>
              </a:rPr>
              <a:t>15)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239519" y="2308860"/>
            <a:ext cx="1277620" cy="800100"/>
            <a:chOff x="1239519" y="2308860"/>
            <a:chExt cx="1277620" cy="800100"/>
          </a:xfrm>
        </p:grpSpPr>
        <p:sp>
          <p:nvSpPr>
            <p:cNvPr id="12" name="object 12"/>
            <p:cNvSpPr/>
            <p:nvPr/>
          </p:nvSpPr>
          <p:spPr>
            <a:xfrm>
              <a:off x="1849119" y="2308860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80" h="55880">
                  <a:moveTo>
                    <a:pt x="46609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40" y="55879"/>
                  </a:lnTo>
                  <a:lnTo>
                    <a:pt x="55880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80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45869" y="2393950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5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4054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20" y="637794"/>
                  </a:lnTo>
                  <a:lnTo>
                    <a:pt x="1264920" y="70865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4" y="0"/>
                  </a:lnTo>
                  <a:close/>
                </a:path>
              </a:pathLst>
            </a:custGeom>
            <a:solidFill>
              <a:srgbClr val="CFD7E9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45869" y="2393950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5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4054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20" y="70865"/>
                  </a:lnTo>
                  <a:lnTo>
                    <a:pt x="1264920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5"/>
                  </a:lnTo>
                  <a:close/>
                </a:path>
              </a:pathLst>
            </a:custGeom>
            <a:ln w="12700">
              <a:solidFill>
                <a:srgbClr val="CFD7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282700" y="2419603"/>
            <a:ext cx="1189355" cy="63055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15494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II.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Del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Equilibrio </a:t>
            </a:r>
            <a:r>
              <a:rPr sz="900" dirty="0">
                <a:latin typeface="Georgia"/>
                <a:cs typeface="Georgia"/>
              </a:rPr>
              <a:t>Presupuestario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y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25" dirty="0">
                <a:latin typeface="Georgia"/>
                <a:cs typeface="Georgia"/>
              </a:rPr>
              <a:t> los</a:t>
            </a:r>
            <a:endParaRPr sz="900">
              <a:latin typeface="Georgia"/>
              <a:cs typeface="Georgia"/>
            </a:endParaRPr>
          </a:p>
          <a:p>
            <a:pPr marL="100965" marR="96520" indent="-1270" algn="ctr">
              <a:lnSpc>
                <a:spcPts val="919"/>
              </a:lnSpc>
              <a:spcBef>
                <a:spcPts val="5"/>
              </a:spcBef>
            </a:pPr>
            <a:r>
              <a:rPr sz="900" dirty="0">
                <a:latin typeface="Georgia"/>
                <a:cs typeface="Georgia"/>
              </a:rPr>
              <a:t>Principios</a:t>
            </a:r>
            <a:r>
              <a:rPr sz="900" spc="-25" dirty="0">
                <a:latin typeface="Georgia"/>
                <a:cs typeface="Georgia"/>
              </a:rPr>
              <a:t> de</a:t>
            </a:r>
            <a:r>
              <a:rPr sz="900" spc="-10" dirty="0">
                <a:latin typeface="Georgia"/>
                <a:cs typeface="Georgia"/>
              </a:rPr>
              <a:t> Responsabilidad </a:t>
            </a:r>
            <a:r>
              <a:rPr sz="900" dirty="0">
                <a:latin typeface="Georgia"/>
                <a:cs typeface="Georgia"/>
              </a:rPr>
              <a:t>Hacendaria</a:t>
            </a:r>
            <a:r>
              <a:rPr sz="900" spc="1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(16-</a:t>
            </a:r>
            <a:r>
              <a:rPr sz="900" spc="-25" dirty="0">
                <a:latin typeface="Georgia"/>
                <a:cs typeface="Georgia"/>
              </a:rPr>
              <a:t>23)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679700" y="929639"/>
            <a:ext cx="1277620" cy="538480"/>
            <a:chOff x="2679700" y="929639"/>
            <a:chExt cx="1277620" cy="538480"/>
          </a:xfrm>
        </p:grpSpPr>
        <p:sp>
          <p:nvSpPr>
            <p:cNvPr id="17" name="object 17"/>
            <p:cNvSpPr/>
            <p:nvPr/>
          </p:nvSpPr>
          <p:spPr>
            <a:xfrm>
              <a:off x="2686050" y="935989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80">
                  <a:moveTo>
                    <a:pt x="1212341" y="0"/>
                  </a:moveTo>
                  <a:lnTo>
                    <a:pt x="52577" y="0"/>
                  </a:lnTo>
                  <a:lnTo>
                    <a:pt x="32093" y="4125"/>
                  </a:lnTo>
                  <a:lnTo>
                    <a:pt x="15382" y="15382"/>
                  </a:lnTo>
                  <a:lnTo>
                    <a:pt x="4125" y="32093"/>
                  </a:lnTo>
                  <a:lnTo>
                    <a:pt x="0" y="52577"/>
                  </a:lnTo>
                  <a:lnTo>
                    <a:pt x="0" y="473201"/>
                  </a:lnTo>
                  <a:lnTo>
                    <a:pt x="4125" y="493686"/>
                  </a:lnTo>
                  <a:lnTo>
                    <a:pt x="15382" y="510397"/>
                  </a:lnTo>
                  <a:lnTo>
                    <a:pt x="32093" y="521654"/>
                  </a:lnTo>
                  <a:lnTo>
                    <a:pt x="52577" y="525780"/>
                  </a:lnTo>
                  <a:lnTo>
                    <a:pt x="1212341" y="525780"/>
                  </a:lnTo>
                  <a:lnTo>
                    <a:pt x="1232826" y="521654"/>
                  </a:lnTo>
                  <a:lnTo>
                    <a:pt x="1249537" y="510397"/>
                  </a:lnTo>
                  <a:lnTo>
                    <a:pt x="1260794" y="493686"/>
                  </a:lnTo>
                  <a:lnTo>
                    <a:pt x="1264920" y="473201"/>
                  </a:lnTo>
                  <a:lnTo>
                    <a:pt x="1264920" y="52577"/>
                  </a:lnTo>
                  <a:lnTo>
                    <a:pt x="1260794" y="32093"/>
                  </a:lnTo>
                  <a:lnTo>
                    <a:pt x="1249537" y="15382"/>
                  </a:lnTo>
                  <a:lnTo>
                    <a:pt x="1232826" y="4125"/>
                  </a:lnTo>
                  <a:lnTo>
                    <a:pt x="1212341" y="0"/>
                  </a:lnTo>
                  <a:close/>
                </a:path>
              </a:pathLst>
            </a:custGeom>
            <a:solidFill>
              <a:srgbClr val="449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86050" y="935989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80">
                  <a:moveTo>
                    <a:pt x="0" y="52577"/>
                  </a:moveTo>
                  <a:lnTo>
                    <a:pt x="4125" y="32093"/>
                  </a:lnTo>
                  <a:lnTo>
                    <a:pt x="15382" y="15382"/>
                  </a:lnTo>
                  <a:lnTo>
                    <a:pt x="32093" y="4125"/>
                  </a:lnTo>
                  <a:lnTo>
                    <a:pt x="52577" y="0"/>
                  </a:lnTo>
                  <a:lnTo>
                    <a:pt x="1212341" y="0"/>
                  </a:lnTo>
                  <a:lnTo>
                    <a:pt x="1232826" y="4125"/>
                  </a:lnTo>
                  <a:lnTo>
                    <a:pt x="1249537" y="15382"/>
                  </a:lnTo>
                  <a:lnTo>
                    <a:pt x="1260794" y="32093"/>
                  </a:lnTo>
                  <a:lnTo>
                    <a:pt x="1264920" y="52577"/>
                  </a:lnTo>
                  <a:lnTo>
                    <a:pt x="1264920" y="473201"/>
                  </a:lnTo>
                  <a:lnTo>
                    <a:pt x="1260794" y="493686"/>
                  </a:lnTo>
                  <a:lnTo>
                    <a:pt x="1249537" y="510397"/>
                  </a:lnTo>
                  <a:lnTo>
                    <a:pt x="1232826" y="521654"/>
                  </a:lnTo>
                  <a:lnTo>
                    <a:pt x="1212341" y="525780"/>
                  </a:lnTo>
                  <a:lnTo>
                    <a:pt x="52577" y="525780"/>
                  </a:lnTo>
                  <a:lnTo>
                    <a:pt x="32093" y="521654"/>
                  </a:lnTo>
                  <a:lnTo>
                    <a:pt x="15382" y="510397"/>
                  </a:lnTo>
                  <a:lnTo>
                    <a:pt x="4125" y="493686"/>
                  </a:lnTo>
                  <a:lnTo>
                    <a:pt x="0" y="473201"/>
                  </a:lnTo>
                  <a:lnTo>
                    <a:pt x="0" y="52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700091" y="988440"/>
            <a:ext cx="1236980" cy="3962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57480" marR="25400" indent="-129539">
              <a:lnSpc>
                <a:spcPts val="919"/>
              </a:lnSpc>
              <a:spcBef>
                <a:spcPts val="260"/>
              </a:spcBef>
            </a:pP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II.</a:t>
            </a:r>
            <a:r>
              <a:rPr sz="9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la</a:t>
            </a:r>
            <a:r>
              <a:rPr sz="9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Programación,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Presupuestación</a:t>
            </a:r>
            <a:r>
              <a:rPr sz="9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5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900">
              <a:latin typeface="Georgia"/>
              <a:cs typeface="Georgia"/>
            </a:endParaRPr>
          </a:p>
          <a:p>
            <a:pPr marL="325120">
              <a:lnSpc>
                <a:spcPts val="915"/>
              </a:lnSpc>
            </a:pP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Aprobación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679700" y="1488439"/>
            <a:ext cx="1277620" cy="800100"/>
            <a:chOff x="2679700" y="1488439"/>
            <a:chExt cx="1277620" cy="800100"/>
          </a:xfrm>
        </p:grpSpPr>
        <p:sp>
          <p:nvSpPr>
            <p:cNvPr id="21" name="object 21"/>
            <p:cNvSpPr/>
            <p:nvPr/>
          </p:nvSpPr>
          <p:spPr>
            <a:xfrm>
              <a:off x="3289300" y="148843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9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39" y="55880"/>
                  </a:lnTo>
                  <a:lnTo>
                    <a:pt x="55879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8E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686050" y="157352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3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6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4053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20" y="637794"/>
                  </a:lnTo>
                  <a:lnTo>
                    <a:pt x="1264920" y="70866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3" y="0"/>
                  </a:lnTo>
                  <a:close/>
                </a:path>
              </a:pathLst>
            </a:custGeom>
            <a:solidFill>
              <a:srgbClr val="CFDBE9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686050" y="157352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4053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20" y="70866"/>
                  </a:lnTo>
                  <a:lnTo>
                    <a:pt x="1264920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3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6"/>
                  </a:lnTo>
                  <a:close/>
                </a:path>
              </a:pathLst>
            </a:custGeom>
            <a:ln w="12700">
              <a:solidFill>
                <a:srgbClr val="CFDB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710814" y="1693798"/>
            <a:ext cx="1210945" cy="44195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90500" marR="5080" indent="-17780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I.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Programación</a:t>
            </a:r>
            <a:r>
              <a:rPr sz="900" spc="15" dirty="0">
                <a:latin typeface="Georgia"/>
                <a:cs typeface="Georgia"/>
              </a:rPr>
              <a:t> </a:t>
            </a:r>
            <a:r>
              <a:rPr sz="900" spc="-50" dirty="0">
                <a:latin typeface="Georgia"/>
                <a:cs typeface="Georgia"/>
              </a:rPr>
              <a:t>y</a:t>
            </a:r>
            <a:r>
              <a:rPr sz="900" spc="-10" dirty="0">
                <a:latin typeface="Georgia"/>
                <a:cs typeface="Georgia"/>
              </a:rPr>
              <a:t> Presupuestación</a:t>
            </a:r>
            <a:endParaRPr sz="900">
              <a:latin typeface="Georgia"/>
              <a:cs typeface="Georgia"/>
            </a:endParaRPr>
          </a:p>
          <a:p>
            <a:pPr marL="411480">
              <a:lnSpc>
                <a:spcPct val="100000"/>
              </a:lnSpc>
              <a:spcBef>
                <a:spcPts val="200"/>
              </a:spcBef>
            </a:pPr>
            <a:r>
              <a:rPr sz="900" spc="-10" dirty="0">
                <a:latin typeface="Georgia"/>
                <a:cs typeface="Georgia"/>
              </a:rPr>
              <a:t>(24-</a:t>
            </a:r>
            <a:r>
              <a:rPr sz="900" spc="-25" dirty="0">
                <a:latin typeface="Georgia"/>
                <a:cs typeface="Georgia"/>
              </a:rPr>
              <a:t>38)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679700" y="2308860"/>
            <a:ext cx="1277620" cy="800100"/>
            <a:chOff x="2679700" y="2308860"/>
            <a:chExt cx="1277620" cy="800100"/>
          </a:xfrm>
        </p:grpSpPr>
        <p:sp>
          <p:nvSpPr>
            <p:cNvPr id="26" name="object 26"/>
            <p:cNvSpPr/>
            <p:nvPr/>
          </p:nvSpPr>
          <p:spPr>
            <a:xfrm>
              <a:off x="3289300" y="2308860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9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39" y="55879"/>
                  </a:lnTo>
                  <a:lnTo>
                    <a:pt x="55879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9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686050" y="2393950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3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5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4053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20" y="637794"/>
                  </a:lnTo>
                  <a:lnTo>
                    <a:pt x="1264920" y="70865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3" y="0"/>
                  </a:lnTo>
                  <a:close/>
                </a:path>
              </a:pathLst>
            </a:custGeom>
            <a:solidFill>
              <a:srgbClr val="CFDEE9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686050" y="2393950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5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4053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20" y="70865"/>
                  </a:lnTo>
                  <a:lnTo>
                    <a:pt x="1264920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3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5"/>
                  </a:lnTo>
                  <a:close/>
                </a:path>
              </a:pathLst>
            </a:custGeom>
            <a:ln w="12700">
              <a:solidFill>
                <a:srgbClr val="CFDE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708275" y="2478023"/>
            <a:ext cx="1216660" cy="51371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92100" marR="219710" indent="-6604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II.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</a:t>
            </a:r>
            <a:r>
              <a:rPr sz="900" spc="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Ley </a:t>
            </a:r>
            <a:r>
              <a:rPr sz="900" spc="-25" dirty="0">
                <a:latin typeface="Georgia"/>
                <a:cs typeface="Georgia"/>
              </a:rPr>
              <a:t>de</a:t>
            </a:r>
            <a:r>
              <a:rPr sz="900" dirty="0">
                <a:latin typeface="Georgia"/>
                <a:cs typeface="Georgia"/>
              </a:rPr>
              <a:t> Ingresos</a:t>
            </a:r>
            <a:r>
              <a:rPr sz="900" spc="-3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y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el</a:t>
            </a:r>
            <a:endParaRPr sz="900">
              <a:latin typeface="Georgia"/>
              <a:cs typeface="Georgia"/>
            </a:endParaRPr>
          </a:p>
          <a:p>
            <a:pPr marL="424180" marR="5080" indent="-411480">
              <a:lnSpc>
                <a:spcPts val="919"/>
              </a:lnSpc>
            </a:pPr>
            <a:r>
              <a:rPr sz="900" dirty="0">
                <a:latin typeface="Georgia"/>
                <a:cs typeface="Georgia"/>
              </a:rPr>
              <a:t>Presupuesto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0" dirty="0">
                <a:latin typeface="Georgia"/>
                <a:cs typeface="Georgia"/>
              </a:rPr>
              <a:t> Egresos (39-</a:t>
            </a:r>
            <a:r>
              <a:rPr sz="900" spc="-25" dirty="0">
                <a:latin typeface="Georgia"/>
                <a:cs typeface="Georgia"/>
              </a:rPr>
              <a:t>41)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679700" y="3129279"/>
            <a:ext cx="1277620" cy="800100"/>
            <a:chOff x="2679700" y="3129279"/>
            <a:chExt cx="1277620" cy="800100"/>
          </a:xfrm>
        </p:grpSpPr>
        <p:sp>
          <p:nvSpPr>
            <p:cNvPr id="31" name="object 31"/>
            <p:cNvSpPr/>
            <p:nvPr/>
          </p:nvSpPr>
          <p:spPr>
            <a:xfrm>
              <a:off x="3289300" y="3129279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79" h="53339">
                  <a:moveTo>
                    <a:pt x="46609" y="0"/>
                  </a:moveTo>
                  <a:lnTo>
                    <a:pt x="9271" y="0"/>
                  </a:lnTo>
                  <a:lnTo>
                    <a:pt x="9271" y="26670"/>
                  </a:lnTo>
                  <a:lnTo>
                    <a:pt x="0" y="26670"/>
                  </a:lnTo>
                  <a:lnTo>
                    <a:pt x="27939" y="53340"/>
                  </a:lnTo>
                  <a:lnTo>
                    <a:pt x="55879" y="26670"/>
                  </a:lnTo>
                  <a:lnTo>
                    <a:pt x="46609" y="2667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A9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686050" y="3211829"/>
              <a:ext cx="1264920" cy="711200"/>
            </a:xfrm>
            <a:custGeom>
              <a:avLst/>
              <a:gdLst/>
              <a:ahLst/>
              <a:cxnLst/>
              <a:rect l="l" t="t" r="r" b="b"/>
              <a:pathLst>
                <a:path w="1264920" h="711200">
                  <a:moveTo>
                    <a:pt x="1193800" y="0"/>
                  </a:moveTo>
                  <a:lnTo>
                    <a:pt x="71119" y="0"/>
                  </a:lnTo>
                  <a:lnTo>
                    <a:pt x="43451" y="5593"/>
                  </a:lnTo>
                  <a:lnTo>
                    <a:pt x="20843" y="20843"/>
                  </a:lnTo>
                  <a:lnTo>
                    <a:pt x="5593" y="43451"/>
                  </a:lnTo>
                  <a:lnTo>
                    <a:pt x="0" y="71120"/>
                  </a:lnTo>
                  <a:lnTo>
                    <a:pt x="0" y="640080"/>
                  </a:lnTo>
                  <a:lnTo>
                    <a:pt x="5593" y="667748"/>
                  </a:lnTo>
                  <a:lnTo>
                    <a:pt x="20843" y="690356"/>
                  </a:lnTo>
                  <a:lnTo>
                    <a:pt x="43451" y="705606"/>
                  </a:lnTo>
                  <a:lnTo>
                    <a:pt x="71119" y="711200"/>
                  </a:lnTo>
                  <a:lnTo>
                    <a:pt x="1193800" y="711200"/>
                  </a:lnTo>
                  <a:lnTo>
                    <a:pt x="1221468" y="705606"/>
                  </a:lnTo>
                  <a:lnTo>
                    <a:pt x="1244076" y="690356"/>
                  </a:lnTo>
                  <a:lnTo>
                    <a:pt x="1259326" y="667748"/>
                  </a:lnTo>
                  <a:lnTo>
                    <a:pt x="1264920" y="640080"/>
                  </a:lnTo>
                  <a:lnTo>
                    <a:pt x="1264920" y="71120"/>
                  </a:lnTo>
                  <a:lnTo>
                    <a:pt x="1259326" y="43451"/>
                  </a:lnTo>
                  <a:lnTo>
                    <a:pt x="1244076" y="20843"/>
                  </a:lnTo>
                  <a:lnTo>
                    <a:pt x="1221468" y="5593"/>
                  </a:lnTo>
                  <a:lnTo>
                    <a:pt x="1193800" y="0"/>
                  </a:lnTo>
                  <a:close/>
                </a:path>
              </a:pathLst>
            </a:custGeom>
            <a:solidFill>
              <a:srgbClr val="CFE0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686050" y="3211829"/>
              <a:ext cx="1264920" cy="711200"/>
            </a:xfrm>
            <a:custGeom>
              <a:avLst/>
              <a:gdLst/>
              <a:ahLst/>
              <a:cxnLst/>
              <a:rect l="l" t="t" r="r" b="b"/>
              <a:pathLst>
                <a:path w="1264920" h="711200">
                  <a:moveTo>
                    <a:pt x="0" y="71120"/>
                  </a:moveTo>
                  <a:lnTo>
                    <a:pt x="5593" y="43451"/>
                  </a:lnTo>
                  <a:lnTo>
                    <a:pt x="20843" y="20843"/>
                  </a:lnTo>
                  <a:lnTo>
                    <a:pt x="43451" y="5593"/>
                  </a:lnTo>
                  <a:lnTo>
                    <a:pt x="71119" y="0"/>
                  </a:lnTo>
                  <a:lnTo>
                    <a:pt x="1193800" y="0"/>
                  </a:lnTo>
                  <a:lnTo>
                    <a:pt x="1221468" y="5593"/>
                  </a:lnTo>
                  <a:lnTo>
                    <a:pt x="1244076" y="20843"/>
                  </a:lnTo>
                  <a:lnTo>
                    <a:pt x="1259326" y="43451"/>
                  </a:lnTo>
                  <a:lnTo>
                    <a:pt x="1264920" y="71120"/>
                  </a:lnTo>
                  <a:lnTo>
                    <a:pt x="1264920" y="640080"/>
                  </a:lnTo>
                  <a:lnTo>
                    <a:pt x="1259326" y="667748"/>
                  </a:lnTo>
                  <a:lnTo>
                    <a:pt x="1244076" y="690356"/>
                  </a:lnTo>
                  <a:lnTo>
                    <a:pt x="1221468" y="705606"/>
                  </a:lnTo>
                  <a:lnTo>
                    <a:pt x="1193800" y="711200"/>
                  </a:lnTo>
                  <a:lnTo>
                    <a:pt x="71119" y="711200"/>
                  </a:lnTo>
                  <a:lnTo>
                    <a:pt x="43451" y="705606"/>
                  </a:lnTo>
                  <a:lnTo>
                    <a:pt x="20843" y="690356"/>
                  </a:lnTo>
                  <a:lnTo>
                    <a:pt x="5593" y="667748"/>
                  </a:lnTo>
                  <a:lnTo>
                    <a:pt x="0" y="640080"/>
                  </a:lnTo>
                  <a:lnTo>
                    <a:pt x="0" y="71120"/>
                  </a:lnTo>
                  <a:close/>
                </a:path>
              </a:pathLst>
            </a:custGeom>
            <a:ln w="12700">
              <a:solidFill>
                <a:srgbClr val="CFE0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730754" y="3239515"/>
            <a:ext cx="1176655" cy="63055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11760" marR="5080" indent="-99695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III.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Aprobación</a:t>
            </a:r>
            <a:r>
              <a:rPr sz="900" spc="25" dirty="0">
                <a:latin typeface="Georgia"/>
                <a:cs typeface="Georgia"/>
              </a:rPr>
              <a:t> </a:t>
            </a:r>
            <a:r>
              <a:rPr sz="900" spc="-50" dirty="0">
                <a:latin typeface="Georgia"/>
                <a:cs typeface="Georgia"/>
              </a:rPr>
              <a:t>y</a:t>
            </a:r>
            <a:r>
              <a:rPr sz="900" dirty="0">
                <a:latin typeface="Georgia"/>
                <a:cs typeface="Georgia"/>
              </a:rPr>
              <a:t> los</a:t>
            </a:r>
            <a:r>
              <a:rPr sz="900" spc="-3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mecanismos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de</a:t>
            </a:r>
            <a:endParaRPr sz="900">
              <a:latin typeface="Georgia"/>
              <a:cs typeface="Georgia"/>
            </a:endParaRPr>
          </a:p>
          <a:p>
            <a:pPr marL="109220" marR="105410" indent="1270" algn="ctr">
              <a:lnSpc>
                <a:spcPts val="919"/>
              </a:lnSpc>
              <a:spcBef>
                <a:spcPts val="5"/>
              </a:spcBef>
            </a:pPr>
            <a:r>
              <a:rPr sz="900" spc="-10" dirty="0">
                <a:latin typeface="Georgia"/>
                <a:cs typeface="Georgia"/>
              </a:rPr>
              <a:t>comunicación</a:t>
            </a:r>
            <a:r>
              <a:rPr sz="900" spc="65" dirty="0">
                <a:latin typeface="Georgia"/>
                <a:cs typeface="Georgia"/>
              </a:rPr>
              <a:t> </a:t>
            </a:r>
            <a:r>
              <a:rPr sz="900" spc="-50" dirty="0">
                <a:latin typeface="Georgia"/>
                <a:cs typeface="Georgia"/>
              </a:rPr>
              <a:t>y</a:t>
            </a:r>
            <a:r>
              <a:rPr sz="900" dirty="0">
                <a:latin typeface="Georgia"/>
                <a:cs typeface="Georgia"/>
              </a:rPr>
              <a:t> coordinación</a:t>
            </a:r>
            <a:r>
              <a:rPr sz="900" spc="-3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entre </a:t>
            </a:r>
            <a:r>
              <a:rPr sz="900" dirty="0">
                <a:latin typeface="Georgia"/>
                <a:cs typeface="Georgia"/>
              </a:rPr>
              <a:t>Poderes </a:t>
            </a:r>
            <a:r>
              <a:rPr sz="900" spc="-10" dirty="0">
                <a:latin typeface="Georgia"/>
                <a:cs typeface="Georgia"/>
              </a:rPr>
              <a:t>(42-</a:t>
            </a:r>
            <a:r>
              <a:rPr sz="900" spc="-25" dirty="0">
                <a:latin typeface="Georgia"/>
                <a:cs typeface="Georgia"/>
              </a:rPr>
              <a:t>44)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119879" y="929639"/>
            <a:ext cx="1277620" cy="538480"/>
            <a:chOff x="4119879" y="929639"/>
            <a:chExt cx="1277620" cy="538480"/>
          </a:xfrm>
        </p:grpSpPr>
        <p:sp>
          <p:nvSpPr>
            <p:cNvPr id="36" name="object 36"/>
            <p:cNvSpPr/>
            <p:nvPr/>
          </p:nvSpPr>
          <p:spPr>
            <a:xfrm>
              <a:off x="4126229" y="935989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80">
                  <a:moveTo>
                    <a:pt x="1212342" y="0"/>
                  </a:moveTo>
                  <a:lnTo>
                    <a:pt x="52578" y="0"/>
                  </a:lnTo>
                  <a:lnTo>
                    <a:pt x="32093" y="4125"/>
                  </a:lnTo>
                  <a:lnTo>
                    <a:pt x="15382" y="15382"/>
                  </a:lnTo>
                  <a:lnTo>
                    <a:pt x="4125" y="32093"/>
                  </a:lnTo>
                  <a:lnTo>
                    <a:pt x="0" y="52577"/>
                  </a:lnTo>
                  <a:lnTo>
                    <a:pt x="0" y="473201"/>
                  </a:lnTo>
                  <a:lnTo>
                    <a:pt x="4125" y="493686"/>
                  </a:lnTo>
                  <a:lnTo>
                    <a:pt x="15382" y="510397"/>
                  </a:lnTo>
                  <a:lnTo>
                    <a:pt x="32093" y="521654"/>
                  </a:lnTo>
                  <a:lnTo>
                    <a:pt x="52578" y="525780"/>
                  </a:lnTo>
                  <a:lnTo>
                    <a:pt x="1212342" y="525780"/>
                  </a:lnTo>
                  <a:lnTo>
                    <a:pt x="1232826" y="521654"/>
                  </a:lnTo>
                  <a:lnTo>
                    <a:pt x="1249537" y="510397"/>
                  </a:lnTo>
                  <a:lnTo>
                    <a:pt x="1260794" y="493686"/>
                  </a:lnTo>
                  <a:lnTo>
                    <a:pt x="1264920" y="473201"/>
                  </a:lnTo>
                  <a:lnTo>
                    <a:pt x="1264920" y="52577"/>
                  </a:lnTo>
                  <a:lnTo>
                    <a:pt x="1260794" y="32093"/>
                  </a:lnTo>
                  <a:lnTo>
                    <a:pt x="1249537" y="15382"/>
                  </a:lnTo>
                  <a:lnTo>
                    <a:pt x="1232826" y="4125"/>
                  </a:lnTo>
                  <a:lnTo>
                    <a:pt x="1212342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126229" y="935989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80">
                  <a:moveTo>
                    <a:pt x="0" y="52577"/>
                  </a:moveTo>
                  <a:lnTo>
                    <a:pt x="4125" y="32093"/>
                  </a:lnTo>
                  <a:lnTo>
                    <a:pt x="15382" y="15382"/>
                  </a:lnTo>
                  <a:lnTo>
                    <a:pt x="32093" y="4125"/>
                  </a:lnTo>
                  <a:lnTo>
                    <a:pt x="52578" y="0"/>
                  </a:lnTo>
                  <a:lnTo>
                    <a:pt x="1212342" y="0"/>
                  </a:lnTo>
                  <a:lnTo>
                    <a:pt x="1232826" y="4125"/>
                  </a:lnTo>
                  <a:lnTo>
                    <a:pt x="1249537" y="15382"/>
                  </a:lnTo>
                  <a:lnTo>
                    <a:pt x="1260794" y="32093"/>
                  </a:lnTo>
                  <a:lnTo>
                    <a:pt x="1264920" y="52577"/>
                  </a:lnTo>
                  <a:lnTo>
                    <a:pt x="1264920" y="473201"/>
                  </a:lnTo>
                  <a:lnTo>
                    <a:pt x="1260794" y="493686"/>
                  </a:lnTo>
                  <a:lnTo>
                    <a:pt x="1249537" y="510397"/>
                  </a:lnTo>
                  <a:lnTo>
                    <a:pt x="1232826" y="521654"/>
                  </a:lnTo>
                  <a:lnTo>
                    <a:pt x="1212342" y="525780"/>
                  </a:lnTo>
                  <a:lnTo>
                    <a:pt x="52578" y="525780"/>
                  </a:lnTo>
                  <a:lnTo>
                    <a:pt x="32093" y="521654"/>
                  </a:lnTo>
                  <a:lnTo>
                    <a:pt x="15382" y="510397"/>
                  </a:lnTo>
                  <a:lnTo>
                    <a:pt x="4125" y="493686"/>
                  </a:lnTo>
                  <a:lnTo>
                    <a:pt x="0" y="473201"/>
                  </a:lnTo>
                  <a:lnTo>
                    <a:pt x="0" y="52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4140271" y="1046734"/>
            <a:ext cx="1236980" cy="2794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63500" marR="58419" indent="43180">
              <a:lnSpc>
                <a:spcPts val="919"/>
              </a:lnSpc>
              <a:spcBef>
                <a:spcPts val="260"/>
              </a:spcBef>
            </a:pP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III.</a:t>
            </a:r>
            <a:r>
              <a:rPr sz="9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Del</a:t>
            </a:r>
            <a:r>
              <a:rPr sz="9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Ejercicio</a:t>
            </a:r>
            <a:r>
              <a:rPr sz="900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Georgia"/>
                <a:cs typeface="Georgia"/>
              </a:rPr>
              <a:t>del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 Gasto</a:t>
            </a:r>
            <a:r>
              <a:rPr sz="9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Público</a:t>
            </a:r>
            <a:r>
              <a:rPr sz="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Federal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119879" y="1488439"/>
            <a:ext cx="1277620" cy="800100"/>
            <a:chOff x="4119879" y="1488439"/>
            <a:chExt cx="1277620" cy="800100"/>
          </a:xfrm>
        </p:grpSpPr>
        <p:sp>
          <p:nvSpPr>
            <p:cNvPr id="40" name="object 40"/>
            <p:cNvSpPr/>
            <p:nvPr/>
          </p:nvSpPr>
          <p:spPr>
            <a:xfrm>
              <a:off x="4729479" y="148843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9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40" y="55880"/>
                  </a:lnTo>
                  <a:lnTo>
                    <a:pt x="55880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B6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126229" y="157352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6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4054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20" y="637794"/>
                  </a:lnTo>
                  <a:lnTo>
                    <a:pt x="1264920" y="70866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4" y="0"/>
                  </a:lnTo>
                  <a:close/>
                </a:path>
              </a:pathLst>
            </a:custGeom>
            <a:solidFill>
              <a:srgbClr val="CFE2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126229" y="157352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4054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20" y="70866"/>
                  </a:lnTo>
                  <a:lnTo>
                    <a:pt x="1264920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6"/>
                  </a:lnTo>
                  <a:close/>
                </a:path>
              </a:pathLst>
            </a:custGeom>
            <a:ln w="12700">
              <a:solidFill>
                <a:srgbClr val="CFE2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4174109" y="1833498"/>
            <a:ext cx="11658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eorgia"/>
                <a:cs typeface="Georgia"/>
              </a:rPr>
              <a:t>I.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Del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ejercicio</a:t>
            </a:r>
            <a:r>
              <a:rPr sz="900" spc="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(45-</a:t>
            </a:r>
            <a:r>
              <a:rPr sz="900" spc="-25" dirty="0">
                <a:latin typeface="Georgia"/>
                <a:cs typeface="Georgia"/>
              </a:rPr>
              <a:t>50)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119879" y="2308860"/>
            <a:ext cx="1277620" cy="800100"/>
            <a:chOff x="4119879" y="2308860"/>
            <a:chExt cx="1277620" cy="800100"/>
          </a:xfrm>
        </p:grpSpPr>
        <p:sp>
          <p:nvSpPr>
            <p:cNvPr id="45" name="object 45"/>
            <p:cNvSpPr/>
            <p:nvPr/>
          </p:nvSpPr>
          <p:spPr>
            <a:xfrm>
              <a:off x="4729479" y="2308860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9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40" y="55879"/>
                  </a:lnTo>
                  <a:lnTo>
                    <a:pt x="55880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126229" y="2393950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5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4054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20" y="637794"/>
                  </a:lnTo>
                  <a:lnTo>
                    <a:pt x="1264920" y="70865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4" y="0"/>
                  </a:lnTo>
                  <a:close/>
                </a:path>
              </a:pathLst>
            </a:custGeom>
            <a:solidFill>
              <a:srgbClr val="CFE6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126229" y="2393950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5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4054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20" y="70865"/>
                  </a:lnTo>
                  <a:lnTo>
                    <a:pt x="1264920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5"/>
                  </a:lnTo>
                  <a:close/>
                </a:path>
              </a:pathLst>
            </a:custGeom>
            <a:ln w="12700">
              <a:solidFill>
                <a:srgbClr val="CFE6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4189476" y="2478023"/>
            <a:ext cx="1137285" cy="51371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83845" marR="5080" indent="-27178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II.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</a:t>
            </a:r>
            <a:r>
              <a:rPr sz="900" spc="10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Ministración, </a:t>
            </a:r>
            <a:r>
              <a:rPr sz="900" dirty="0">
                <a:latin typeface="Georgia"/>
                <a:cs typeface="Georgia"/>
              </a:rPr>
              <a:t>el</a:t>
            </a:r>
            <a:r>
              <a:rPr sz="900" spc="-3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Pago</a:t>
            </a:r>
            <a:r>
              <a:rPr sz="900" spc="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y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la</a:t>
            </a:r>
            <a:endParaRPr sz="900">
              <a:latin typeface="Georgia"/>
              <a:cs typeface="Georgia"/>
            </a:endParaRPr>
          </a:p>
          <a:p>
            <a:pPr marL="141605" marR="119380" indent="-15240">
              <a:lnSpc>
                <a:spcPts val="919"/>
              </a:lnSpc>
            </a:pPr>
            <a:r>
              <a:rPr sz="900" dirty="0">
                <a:latin typeface="Georgia"/>
                <a:cs typeface="Georgia"/>
              </a:rPr>
              <a:t>Concentración</a:t>
            </a:r>
            <a:r>
              <a:rPr sz="900" spc="-55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de</a:t>
            </a:r>
            <a:r>
              <a:rPr sz="900" dirty="0">
                <a:latin typeface="Georgia"/>
                <a:cs typeface="Georgia"/>
              </a:rPr>
              <a:t> Recursos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(51-</a:t>
            </a:r>
            <a:r>
              <a:rPr sz="900" spc="-25" dirty="0">
                <a:latin typeface="Georgia"/>
                <a:cs typeface="Georgia"/>
              </a:rPr>
              <a:t>56)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4119879" y="3129279"/>
            <a:ext cx="1277620" cy="800100"/>
            <a:chOff x="4119879" y="3129279"/>
            <a:chExt cx="1277620" cy="800100"/>
          </a:xfrm>
        </p:grpSpPr>
        <p:sp>
          <p:nvSpPr>
            <p:cNvPr id="50" name="object 50"/>
            <p:cNvSpPr/>
            <p:nvPr/>
          </p:nvSpPr>
          <p:spPr>
            <a:xfrm>
              <a:off x="4729479" y="3129279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79" h="53339">
                  <a:moveTo>
                    <a:pt x="46609" y="0"/>
                  </a:moveTo>
                  <a:lnTo>
                    <a:pt x="9271" y="0"/>
                  </a:lnTo>
                  <a:lnTo>
                    <a:pt x="9271" y="26670"/>
                  </a:lnTo>
                  <a:lnTo>
                    <a:pt x="0" y="26670"/>
                  </a:lnTo>
                  <a:lnTo>
                    <a:pt x="27940" y="53340"/>
                  </a:lnTo>
                  <a:lnTo>
                    <a:pt x="55880" y="26670"/>
                  </a:lnTo>
                  <a:lnTo>
                    <a:pt x="46609" y="2667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BC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26229" y="3211829"/>
              <a:ext cx="1264920" cy="711200"/>
            </a:xfrm>
            <a:custGeom>
              <a:avLst/>
              <a:gdLst/>
              <a:ahLst/>
              <a:cxnLst/>
              <a:rect l="l" t="t" r="r" b="b"/>
              <a:pathLst>
                <a:path w="1264920" h="711200">
                  <a:moveTo>
                    <a:pt x="1193800" y="0"/>
                  </a:moveTo>
                  <a:lnTo>
                    <a:pt x="71120" y="0"/>
                  </a:lnTo>
                  <a:lnTo>
                    <a:pt x="43451" y="5593"/>
                  </a:lnTo>
                  <a:lnTo>
                    <a:pt x="20843" y="20843"/>
                  </a:lnTo>
                  <a:lnTo>
                    <a:pt x="5593" y="43451"/>
                  </a:lnTo>
                  <a:lnTo>
                    <a:pt x="0" y="71120"/>
                  </a:lnTo>
                  <a:lnTo>
                    <a:pt x="0" y="640080"/>
                  </a:lnTo>
                  <a:lnTo>
                    <a:pt x="5593" y="667748"/>
                  </a:lnTo>
                  <a:lnTo>
                    <a:pt x="20843" y="690356"/>
                  </a:lnTo>
                  <a:lnTo>
                    <a:pt x="43451" y="705606"/>
                  </a:lnTo>
                  <a:lnTo>
                    <a:pt x="71120" y="711200"/>
                  </a:lnTo>
                  <a:lnTo>
                    <a:pt x="1193800" y="711200"/>
                  </a:lnTo>
                  <a:lnTo>
                    <a:pt x="1221468" y="705606"/>
                  </a:lnTo>
                  <a:lnTo>
                    <a:pt x="1244076" y="690356"/>
                  </a:lnTo>
                  <a:lnTo>
                    <a:pt x="1259326" y="667748"/>
                  </a:lnTo>
                  <a:lnTo>
                    <a:pt x="1264920" y="640080"/>
                  </a:lnTo>
                  <a:lnTo>
                    <a:pt x="1264920" y="71120"/>
                  </a:lnTo>
                  <a:lnTo>
                    <a:pt x="1259326" y="43451"/>
                  </a:lnTo>
                  <a:lnTo>
                    <a:pt x="1244076" y="20843"/>
                  </a:lnTo>
                  <a:lnTo>
                    <a:pt x="1221468" y="5593"/>
                  </a:lnTo>
                  <a:lnTo>
                    <a:pt x="1193800" y="0"/>
                  </a:lnTo>
                  <a:close/>
                </a:path>
              </a:pathLst>
            </a:custGeom>
            <a:solidFill>
              <a:srgbClr val="CFE7E6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126229" y="3211829"/>
              <a:ext cx="1264920" cy="711200"/>
            </a:xfrm>
            <a:custGeom>
              <a:avLst/>
              <a:gdLst/>
              <a:ahLst/>
              <a:cxnLst/>
              <a:rect l="l" t="t" r="r" b="b"/>
              <a:pathLst>
                <a:path w="1264920" h="711200">
                  <a:moveTo>
                    <a:pt x="0" y="71120"/>
                  </a:moveTo>
                  <a:lnTo>
                    <a:pt x="5593" y="43451"/>
                  </a:lnTo>
                  <a:lnTo>
                    <a:pt x="20843" y="20843"/>
                  </a:lnTo>
                  <a:lnTo>
                    <a:pt x="43451" y="5593"/>
                  </a:lnTo>
                  <a:lnTo>
                    <a:pt x="71120" y="0"/>
                  </a:lnTo>
                  <a:lnTo>
                    <a:pt x="1193800" y="0"/>
                  </a:lnTo>
                  <a:lnTo>
                    <a:pt x="1221468" y="5593"/>
                  </a:lnTo>
                  <a:lnTo>
                    <a:pt x="1244076" y="20843"/>
                  </a:lnTo>
                  <a:lnTo>
                    <a:pt x="1259326" y="43451"/>
                  </a:lnTo>
                  <a:lnTo>
                    <a:pt x="1264920" y="71120"/>
                  </a:lnTo>
                  <a:lnTo>
                    <a:pt x="1264920" y="640080"/>
                  </a:lnTo>
                  <a:lnTo>
                    <a:pt x="1259326" y="667748"/>
                  </a:lnTo>
                  <a:lnTo>
                    <a:pt x="1244076" y="690356"/>
                  </a:lnTo>
                  <a:lnTo>
                    <a:pt x="1221468" y="705606"/>
                  </a:lnTo>
                  <a:lnTo>
                    <a:pt x="1193800" y="711200"/>
                  </a:lnTo>
                  <a:lnTo>
                    <a:pt x="71120" y="711200"/>
                  </a:lnTo>
                  <a:lnTo>
                    <a:pt x="43451" y="705606"/>
                  </a:lnTo>
                  <a:lnTo>
                    <a:pt x="20843" y="690356"/>
                  </a:lnTo>
                  <a:lnTo>
                    <a:pt x="5593" y="667748"/>
                  </a:lnTo>
                  <a:lnTo>
                    <a:pt x="0" y="640080"/>
                  </a:lnTo>
                  <a:lnTo>
                    <a:pt x="0" y="71120"/>
                  </a:lnTo>
                  <a:close/>
                </a:path>
              </a:pathLst>
            </a:custGeom>
            <a:ln w="12700">
              <a:solidFill>
                <a:srgbClr val="CFE7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4341876" y="3275329"/>
            <a:ext cx="831215" cy="5588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15240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III.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 </a:t>
            </a:r>
            <a:r>
              <a:rPr sz="900" spc="-25" dirty="0">
                <a:latin typeface="Georgia"/>
                <a:cs typeface="Georgia"/>
              </a:rPr>
              <a:t>las</a:t>
            </a:r>
            <a:r>
              <a:rPr sz="900" spc="-10" dirty="0">
                <a:latin typeface="Georgia"/>
                <a:cs typeface="Georgia"/>
              </a:rPr>
              <a:t> Adecuaciones Presupuestarias</a:t>
            </a:r>
            <a:endParaRPr sz="900">
              <a:latin typeface="Georgia"/>
              <a:cs typeface="Georgia"/>
            </a:endParaRPr>
          </a:p>
          <a:p>
            <a:pPr marL="222885">
              <a:lnSpc>
                <a:spcPct val="100000"/>
              </a:lnSpc>
              <a:spcBef>
                <a:spcPts val="200"/>
              </a:spcBef>
            </a:pPr>
            <a:r>
              <a:rPr sz="900" dirty="0">
                <a:latin typeface="Georgia"/>
                <a:cs typeface="Georgia"/>
              </a:rPr>
              <a:t>(57-</a:t>
            </a:r>
            <a:r>
              <a:rPr sz="900" spc="-25" dirty="0">
                <a:latin typeface="Georgia"/>
                <a:cs typeface="Georgia"/>
              </a:rPr>
              <a:t>60)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4119879" y="3947159"/>
            <a:ext cx="1277620" cy="800100"/>
            <a:chOff x="4119879" y="3947159"/>
            <a:chExt cx="1277620" cy="800100"/>
          </a:xfrm>
        </p:grpSpPr>
        <p:sp>
          <p:nvSpPr>
            <p:cNvPr id="55" name="object 55"/>
            <p:cNvSpPr/>
            <p:nvPr/>
          </p:nvSpPr>
          <p:spPr>
            <a:xfrm>
              <a:off x="4729479" y="394715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46609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40" y="55879"/>
                  </a:lnTo>
                  <a:lnTo>
                    <a:pt x="55880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BB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126229" y="403224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6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4054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20" y="637794"/>
                  </a:lnTo>
                  <a:lnTo>
                    <a:pt x="1264920" y="70866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4" y="0"/>
                  </a:lnTo>
                  <a:close/>
                </a:path>
              </a:pathLst>
            </a:custGeom>
            <a:solidFill>
              <a:srgbClr val="CFE7E2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126229" y="403224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4054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20" y="70866"/>
                  </a:lnTo>
                  <a:lnTo>
                    <a:pt x="1264920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6"/>
                  </a:lnTo>
                  <a:close/>
                </a:path>
              </a:pathLst>
            </a:custGeom>
            <a:ln w="12700">
              <a:solidFill>
                <a:srgbClr val="CFE7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4169155" y="4176395"/>
            <a:ext cx="1178560" cy="3962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32740" marR="31115" indent="-297815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IV.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Austeridad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50" dirty="0">
                <a:latin typeface="Georgia"/>
                <a:cs typeface="Georgia"/>
              </a:rPr>
              <a:t>y</a:t>
            </a:r>
            <a:r>
              <a:rPr sz="900" spc="-10" dirty="0">
                <a:latin typeface="Georgia"/>
                <a:cs typeface="Georgia"/>
              </a:rPr>
              <a:t> Disciplina</a:t>
            </a:r>
            <a:endParaRPr sz="900">
              <a:latin typeface="Georgia"/>
              <a:cs typeface="Georgia"/>
            </a:endParaRPr>
          </a:p>
          <a:p>
            <a:pPr marL="12700">
              <a:lnSpc>
                <a:spcPts val="915"/>
              </a:lnSpc>
            </a:pPr>
            <a:r>
              <a:rPr sz="900" dirty="0">
                <a:latin typeface="Georgia"/>
                <a:cs typeface="Georgia"/>
              </a:rPr>
              <a:t>Presupuestaria</a:t>
            </a:r>
            <a:r>
              <a:rPr sz="900" spc="-10" dirty="0">
                <a:latin typeface="Georgia"/>
                <a:cs typeface="Georgia"/>
              </a:rPr>
              <a:t> (61-</a:t>
            </a:r>
            <a:r>
              <a:rPr sz="900" spc="-25" dirty="0">
                <a:latin typeface="Georgia"/>
                <a:cs typeface="Georgia"/>
              </a:rPr>
              <a:t>63)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4119879" y="4767579"/>
            <a:ext cx="1277620" cy="800100"/>
            <a:chOff x="4119879" y="4767579"/>
            <a:chExt cx="1277620" cy="800100"/>
          </a:xfrm>
        </p:grpSpPr>
        <p:sp>
          <p:nvSpPr>
            <p:cNvPr id="60" name="object 60"/>
            <p:cNvSpPr/>
            <p:nvPr/>
          </p:nvSpPr>
          <p:spPr>
            <a:xfrm>
              <a:off x="4729479" y="476757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46609" y="0"/>
                  </a:moveTo>
                  <a:lnTo>
                    <a:pt x="9271" y="0"/>
                  </a:lnTo>
                  <a:lnTo>
                    <a:pt x="9271" y="27940"/>
                  </a:lnTo>
                  <a:lnTo>
                    <a:pt x="0" y="27940"/>
                  </a:lnTo>
                  <a:lnTo>
                    <a:pt x="27940" y="55880"/>
                  </a:lnTo>
                  <a:lnTo>
                    <a:pt x="55880" y="27940"/>
                  </a:lnTo>
                  <a:lnTo>
                    <a:pt x="46609" y="2794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BA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126229" y="485266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5"/>
                  </a:lnTo>
                  <a:lnTo>
                    <a:pt x="0" y="637793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59"/>
                  </a:lnTo>
                  <a:lnTo>
                    <a:pt x="1194054" y="708659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20" y="637793"/>
                  </a:lnTo>
                  <a:lnTo>
                    <a:pt x="1264920" y="70865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4" y="0"/>
                  </a:lnTo>
                  <a:close/>
                </a:path>
              </a:pathLst>
            </a:custGeom>
            <a:solidFill>
              <a:srgbClr val="CFE6D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126229" y="485266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5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4054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20" y="70865"/>
                  </a:lnTo>
                  <a:lnTo>
                    <a:pt x="1264920" y="637793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4" y="708659"/>
                  </a:lnTo>
                  <a:lnTo>
                    <a:pt x="70866" y="708659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3"/>
                  </a:lnTo>
                  <a:lnTo>
                    <a:pt x="0" y="70865"/>
                  </a:lnTo>
                  <a:close/>
                </a:path>
              </a:pathLst>
            </a:custGeom>
            <a:ln w="12700">
              <a:solidFill>
                <a:srgbClr val="CFE6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4268215" y="5054980"/>
            <a:ext cx="977900" cy="2794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1524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V.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los</a:t>
            </a:r>
            <a:r>
              <a:rPr sz="900" spc="10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Servicios </a:t>
            </a:r>
            <a:r>
              <a:rPr sz="900" dirty="0">
                <a:latin typeface="Georgia"/>
                <a:cs typeface="Georgia"/>
              </a:rPr>
              <a:t>Personales</a:t>
            </a:r>
            <a:r>
              <a:rPr sz="900" spc="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(64-</a:t>
            </a:r>
            <a:r>
              <a:rPr sz="900" spc="-25" dirty="0">
                <a:latin typeface="Georgia"/>
                <a:cs typeface="Georgia"/>
              </a:rPr>
              <a:t>73)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4119879" y="5588000"/>
            <a:ext cx="1277620" cy="800100"/>
            <a:chOff x="4119879" y="5588000"/>
            <a:chExt cx="1277620" cy="800100"/>
          </a:xfrm>
        </p:grpSpPr>
        <p:sp>
          <p:nvSpPr>
            <p:cNvPr id="65" name="object 65"/>
            <p:cNvSpPr/>
            <p:nvPr/>
          </p:nvSpPr>
          <p:spPr>
            <a:xfrm>
              <a:off x="4729479" y="5588000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46609" y="0"/>
                  </a:moveTo>
                  <a:lnTo>
                    <a:pt x="9271" y="0"/>
                  </a:lnTo>
                  <a:lnTo>
                    <a:pt x="9271" y="27940"/>
                  </a:lnTo>
                  <a:lnTo>
                    <a:pt x="0" y="27940"/>
                  </a:lnTo>
                  <a:lnTo>
                    <a:pt x="27940" y="55880"/>
                  </a:lnTo>
                  <a:lnTo>
                    <a:pt x="55880" y="27940"/>
                  </a:lnTo>
                  <a:lnTo>
                    <a:pt x="46609" y="2794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B8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4126229" y="5670550"/>
              <a:ext cx="1264920" cy="711200"/>
            </a:xfrm>
            <a:custGeom>
              <a:avLst/>
              <a:gdLst/>
              <a:ahLst/>
              <a:cxnLst/>
              <a:rect l="l" t="t" r="r" b="b"/>
              <a:pathLst>
                <a:path w="1264920" h="711200">
                  <a:moveTo>
                    <a:pt x="1193800" y="0"/>
                  </a:moveTo>
                  <a:lnTo>
                    <a:pt x="71120" y="0"/>
                  </a:lnTo>
                  <a:lnTo>
                    <a:pt x="43451" y="5588"/>
                  </a:lnTo>
                  <a:lnTo>
                    <a:pt x="20843" y="20829"/>
                  </a:lnTo>
                  <a:lnTo>
                    <a:pt x="5593" y="43435"/>
                  </a:lnTo>
                  <a:lnTo>
                    <a:pt x="0" y="71119"/>
                  </a:lnTo>
                  <a:lnTo>
                    <a:pt x="0" y="640080"/>
                  </a:lnTo>
                  <a:lnTo>
                    <a:pt x="5593" y="667764"/>
                  </a:lnTo>
                  <a:lnTo>
                    <a:pt x="20843" y="690370"/>
                  </a:lnTo>
                  <a:lnTo>
                    <a:pt x="43451" y="705611"/>
                  </a:lnTo>
                  <a:lnTo>
                    <a:pt x="71120" y="711200"/>
                  </a:lnTo>
                  <a:lnTo>
                    <a:pt x="1193800" y="711200"/>
                  </a:lnTo>
                  <a:lnTo>
                    <a:pt x="1221468" y="705611"/>
                  </a:lnTo>
                  <a:lnTo>
                    <a:pt x="1244076" y="690370"/>
                  </a:lnTo>
                  <a:lnTo>
                    <a:pt x="1259326" y="667764"/>
                  </a:lnTo>
                  <a:lnTo>
                    <a:pt x="1264920" y="640080"/>
                  </a:lnTo>
                  <a:lnTo>
                    <a:pt x="1264920" y="71119"/>
                  </a:lnTo>
                  <a:lnTo>
                    <a:pt x="1259326" y="43435"/>
                  </a:lnTo>
                  <a:lnTo>
                    <a:pt x="1244076" y="20829"/>
                  </a:lnTo>
                  <a:lnTo>
                    <a:pt x="1221468" y="5588"/>
                  </a:lnTo>
                  <a:lnTo>
                    <a:pt x="1193800" y="0"/>
                  </a:lnTo>
                  <a:close/>
                </a:path>
              </a:pathLst>
            </a:custGeom>
            <a:solidFill>
              <a:srgbClr val="CFE6DD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126229" y="5670550"/>
              <a:ext cx="1264920" cy="711200"/>
            </a:xfrm>
            <a:custGeom>
              <a:avLst/>
              <a:gdLst/>
              <a:ahLst/>
              <a:cxnLst/>
              <a:rect l="l" t="t" r="r" b="b"/>
              <a:pathLst>
                <a:path w="1264920" h="711200">
                  <a:moveTo>
                    <a:pt x="0" y="71119"/>
                  </a:moveTo>
                  <a:lnTo>
                    <a:pt x="5593" y="43435"/>
                  </a:lnTo>
                  <a:lnTo>
                    <a:pt x="20843" y="20829"/>
                  </a:lnTo>
                  <a:lnTo>
                    <a:pt x="43451" y="5588"/>
                  </a:lnTo>
                  <a:lnTo>
                    <a:pt x="71120" y="0"/>
                  </a:lnTo>
                  <a:lnTo>
                    <a:pt x="1193800" y="0"/>
                  </a:lnTo>
                  <a:lnTo>
                    <a:pt x="1221468" y="5588"/>
                  </a:lnTo>
                  <a:lnTo>
                    <a:pt x="1244076" y="20829"/>
                  </a:lnTo>
                  <a:lnTo>
                    <a:pt x="1259326" y="43435"/>
                  </a:lnTo>
                  <a:lnTo>
                    <a:pt x="1264920" y="71119"/>
                  </a:lnTo>
                  <a:lnTo>
                    <a:pt x="1264920" y="640080"/>
                  </a:lnTo>
                  <a:lnTo>
                    <a:pt x="1259326" y="667764"/>
                  </a:lnTo>
                  <a:lnTo>
                    <a:pt x="1244076" y="690370"/>
                  </a:lnTo>
                  <a:lnTo>
                    <a:pt x="1221468" y="705611"/>
                  </a:lnTo>
                  <a:lnTo>
                    <a:pt x="1193800" y="711200"/>
                  </a:lnTo>
                  <a:lnTo>
                    <a:pt x="71120" y="711200"/>
                  </a:lnTo>
                  <a:lnTo>
                    <a:pt x="43451" y="705611"/>
                  </a:lnTo>
                  <a:lnTo>
                    <a:pt x="20843" y="690370"/>
                  </a:lnTo>
                  <a:lnTo>
                    <a:pt x="5593" y="667764"/>
                  </a:lnTo>
                  <a:lnTo>
                    <a:pt x="0" y="640080"/>
                  </a:lnTo>
                  <a:lnTo>
                    <a:pt x="0" y="71119"/>
                  </a:lnTo>
                  <a:close/>
                </a:path>
              </a:pathLst>
            </a:custGeom>
            <a:ln w="12700">
              <a:solidFill>
                <a:srgbClr val="CFE6D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4230115" y="5816282"/>
            <a:ext cx="1056640" cy="39687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73660" marR="5080" indent="-60960">
              <a:lnSpc>
                <a:spcPts val="919"/>
              </a:lnSpc>
              <a:spcBef>
                <a:spcPts val="265"/>
              </a:spcBef>
            </a:pPr>
            <a:r>
              <a:rPr sz="900" dirty="0">
                <a:latin typeface="Georgia"/>
                <a:cs typeface="Georgia"/>
              </a:rPr>
              <a:t>VI.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los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Subsidios, </a:t>
            </a:r>
            <a:r>
              <a:rPr sz="900" dirty="0">
                <a:latin typeface="Georgia"/>
                <a:cs typeface="Georgia"/>
              </a:rPr>
              <a:t>Transferencias</a:t>
            </a:r>
            <a:r>
              <a:rPr sz="900" spc="-30" dirty="0">
                <a:latin typeface="Georgia"/>
                <a:cs typeface="Georgia"/>
              </a:rPr>
              <a:t> </a:t>
            </a:r>
            <a:r>
              <a:rPr sz="900" spc="-50" dirty="0">
                <a:latin typeface="Georgia"/>
                <a:cs typeface="Georgia"/>
              </a:rPr>
              <a:t>y</a:t>
            </a:r>
            <a:r>
              <a:rPr sz="900" dirty="0">
                <a:latin typeface="Georgia"/>
                <a:cs typeface="Georgia"/>
              </a:rPr>
              <a:t> Donativos</a:t>
            </a:r>
            <a:r>
              <a:rPr sz="900" spc="-3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(74-</a:t>
            </a:r>
            <a:r>
              <a:rPr sz="900" spc="-25" dirty="0">
                <a:latin typeface="Georgia"/>
                <a:cs typeface="Georgia"/>
              </a:rPr>
              <a:t>81)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5560059" y="929639"/>
            <a:ext cx="1277620" cy="538480"/>
            <a:chOff x="5560059" y="929639"/>
            <a:chExt cx="1277620" cy="538480"/>
          </a:xfrm>
        </p:grpSpPr>
        <p:sp>
          <p:nvSpPr>
            <p:cNvPr id="70" name="object 70"/>
            <p:cNvSpPr/>
            <p:nvPr/>
          </p:nvSpPr>
          <p:spPr>
            <a:xfrm>
              <a:off x="5566409" y="935989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80">
                  <a:moveTo>
                    <a:pt x="1212341" y="0"/>
                  </a:moveTo>
                  <a:lnTo>
                    <a:pt x="52577" y="0"/>
                  </a:lnTo>
                  <a:lnTo>
                    <a:pt x="32093" y="4125"/>
                  </a:lnTo>
                  <a:lnTo>
                    <a:pt x="15382" y="15382"/>
                  </a:lnTo>
                  <a:lnTo>
                    <a:pt x="4125" y="32093"/>
                  </a:lnTo>
                  <a:lnTo>
                    <a:pt x="0" y="52577"/>
                  </a:lnTo>
                  <a:lnTo>
                    <a:pt x="0" y="473201"/>
                  </a:lnTo>
                  <a:lnTo>
                    <a:pt x="4125" y="493686"/>
                  </a:lnTo>
                  <a:lnTo>
                    <a:pt x="15382" y="510397"/>
                  </a:lnTo>
                  <a:lnTo>
                    <a:pt x="32093" y="521654"/>
                  </a:lnTo>
                  <a:lnTo>
                    <a:pt x="52577" y="525780"/>
                  </a:lnTo>
                  <a:lnTo>
                    <a:pt x="1212341" y="525780"/>
                  </a:lnTo>
                  <a:lnTo>
                    <a:pt x="1232826" y="521654"/>
                  </a:lnTo>
                  <a:lnTo>
                    <a:pt x="1249537" y="510397"/>
                  </a:lnTo>
                  <a:lnTo>
                    <a:pt x="1260794" y="493686"/>
                  </a:lnTo>
                  <a:lnTo>
                    <a:pt x="1264919" y="473201"/>
                  </a:lnTo>
                  <a:lnTo>
                    <a:pt x="1264919" y="52577"/>
                  </a:lnTo>
                  <a:lnTo>
                    <a:pt x="1260794" y="32093"/>
                  </a:lnTo>
                  <a:lnTo>
                    <a:pt x="1249537" y="15382"/>
                  </a:lnTo>
                  <a:lnTo>
                    <a:pt x="1232826" y="4125"/>
                  </a:lnTo>
                  <a:lnTo>
                    <a:pt x="1212341" y="0"/>
                  </a:lnTo>
                  <a:close/>
                </a:path>
              </a:pathLst>
            </a:custGeom>
            <a:solidFill>
              <a:srgbClr val="43BA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566409" y="935989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80">
                  <a:moveTo>
                    <a:pt x="0" y="52577"/>
                  </a:moveTo>
                  <a:lnTo>
                    <a:pt x="4125" y="32093"/>
                  </a:lnTo>
                  <a:lnTo>
                    <a:pt x="15382" y="15382"/>
                  </a:lnTo>
                  <a:lnTo>
                    <a:pt x="32093" y="4125"/>
                  </a:lnTo>
                  <a:lnTo>
                    <a:pt x="52577" y="0"/>
                  </a:lnTo>
                  <a:lnTo>
                    <a:pt x="1212341" y="0"/>
                  </a:lnTo>
                  <a:lnTo>
                    <a:pt x="1232826" y="4125"/>
                  </a:lnTo>
                  <a:lnTo>
                    <a:pt x="1249537" y="15382"/>
                  </a:lnTo>
                  <a:lnTo>
                    <a:pt x="1260794" y="32093"/>
                  </a:lnTo>
                  <a:lnTo>
                    <a:pt x="1264919" y="52577"/>
                  </a:lnTo>
                  <a:lnTo>
                    <a:pt x="1264919" y="473201"/>
                  </a:lnTo>
                  <a:lnTo>
                    <a:pt x="1260794" y="493686"/>
                  </a:lnTo>
                  <a:lnTo>
                    <a:pt x="1249537" y="510397"/>
                  </a:lnTo>
                  <a:lnTo>
                    <a:pt x="1232826" y="521654"/>
                  </a:lnTo>
                  <a:lnTo>
                    <a:pt x="1212341" y="525780"/>
                  </a:lnTo>
                  <a:lnTo>
                    <a:pt x="52577" y="525780"/>
                  </a:lnTo>
                  <a:lnTo>
                    <a:pt x="32093" y="521654"/>
                  </a:lnTo>
                  <a:lnTo>
                    <a:pt x="15382" y="510397"/>
                  </a:lnTo>
                  <a:lnTo>
                    <a:pt x="4125" y="493686"/>
                  </a:lnTo>
                  <a:lnTo>
                    <a:pt x="0" y="473201"/>
                  </a:lnTo>
                  <a:lnTo>
                    <a:pt x="0" y="52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5580451" y="988440"/>
            <a:ext cx="1236980" cy="3962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03835" marR="71120" indent="-127000">
              <a:lnSpc>
                <a:spcPts val="919"/>
              </a:lnSpc>
              <a:spcBef>
                <a:spcPts val="260"/>
              </a:spcBef>
            </a:pP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IV. Del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Gasto</a:t>
            </a:r>
            <a:r>
              <a:rPr sz="9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Federal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en</a:t>
            </a:r>
            <a:r>
              <a:rPr sz="9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las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 Entidades</a:t>
            </a:r>
            <a:endParaRPr sz="900">
              <a:latin typeface="Georgia"/>
              <a:cs typeface="Georgia"/>
            </a:endParaRPr>
          </a:p>
          <a:p>
            <a:pPr marL="323215">
              <a:lnSpc>
                <a:spcPts val="915"/>
              </a:lnSpc>
            </a:pP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Federativas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5560059" y="1488439"/>
            <a:ext cx="1277620" cy="800100"/>
            <a:chOff x="5560059" y="1488439"/>
            <a:chExt cx="1277620" cy="800100"/>
          </a:xfrm>
        </p:grpSpPr>
        <p:sp>
          <p:nvSpPr>
            <p:cNvPr id="74" name="object 74"/>
            <p:cNvSpPr/>
            <p:nvPr/>
          </p:nvSpPr>
          <p:spPr>
            <a:xfrm>
              <a:off x="6169659" y="148843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9" y="0"/>
                  </a:moveTo>
                  <a:lnTo>
                    <a:pt x="9270" y="0"/>
                  </a:lnTo>
                  <a:lnTo>
                    <a:pt x="9270" y="27939"/>
                  </a:lnTo>
                  <a:lnTo>
                    <a:pt x="0" y="27939"/>
                  </a:lnTo>
                  <a:lnTo>
                    <a:pt x="27939" y="55880"/>
                  </a:lnTo>
                  <a:lnTo>
                    <a:pt x="55879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B8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566409" y="157352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4" y="0"/>
                  </a:moveTo>
                  <a:lnTo>
                    <a:pt x="70865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6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5" y="708660"/>
                  </a:lnTo>
                  <a:lnTo>
                    <a:pt x="1194054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19" y="637794"/>
                  </a:lnTo>
                  <a:lnTo>
                    <a:pt x="1264919" y="70866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4" y="0"/>
                  </a:lnTo>
                  <a:close/>
                </a:path>
              </a:pathLst>
            </a:custGeom>
            <a:solidFill>
              <a:srgbClr val="CFE6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566409" y="1573529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5" y="0"/>
                  </a:lnTo>
                  <a:lnTo>
                    <a:pt x="1194054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19" y="70866"/>
                  </a:lnTo>
                  <a:lnTo>
                    <a:pt x="1264919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4" y="708660"/>
                  </a:lnTo>
                  <a:lnTo>
                    <a:pt x="70865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6"/>
                  </a:lnTo>
                  <a:close/>
                </a:path>
              </a:pathLst>
            </a:custGeom>
            <a:ln w="12700">
              <a:solidFill>
                <a:srgbClr val="CFE6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5650484" y="1657984"/>
            <a:ext cx="1097915" cy="51371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16839" marR="108585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I.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los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recursos </a:t>
            </a:r>
            <a:r>
              <a:rPr sz="900" dirty="0">
                <a:latin typeface="Georgia"/>
                <a:cs typeface="Georgia"/>
              </a:rPr>
              <a:t>transferidos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a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las</a:t>
            </a:r>
            <a:endParaRPr sz="900">
              <a:latin typeface="Georgia"/>
              <a:cs typeface="Georgia"/>
            </a:endParaRPr>
          </a:p>
          <a:p>
            <a:pPr algn="ctr">
              <a:lnSpc>
                <a:spcPts val="835"/>
              </a:lnSpc>
            </a:pPr>
            <a:r>
              <a:rPr sz="900" dirty="0">
                <a:latin typeface="Georgia"/>
                <a:cs typeface="Georgia"/>
              </a:rPr>
              <a:t>entidades</a:t>
            </a:r>
            <a:r>
              <a:rPr sz="900" spc="-4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federativas</a:t>
            </a:r>
            <a:endParaRPr sz="900">
              <a:latin typeface="Georgia"/>
              <a:cs typeface="Georgia"/>
            </a:endParaRPr>
          </a:p>
          <a:p>
            <a:pPr algn="ctr">
              <a:lnSpc>
                <a:spcPts val="1000"/>
              </a:lnSpc>
            </a:pPr>
            <a:r>
              <a:rPr sz="900" dirty="0">
                <a:latin typeface="Georgia"/>
                <a:cs typeface="Georgia"/>
              </a:rPr>
              <a:t>(82-</a:t>
            </a:r>
            <a:r>
              <a:rPr sz="900" spc="-25" dirty="0">
                <a:latin typeface="Georgia"/>
                <a:cs typeface="Georgia"/>
              </a:rPr>
              <a:t>83)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5560059" y="2308860"/>
            <a:ext cx="1277620" cy="800100"/>
            <a:chOff x="5560059" y="2308860"/>
            <a:chExt cx="1277620" cy="800100"/>
          </a:xfrm>
        </p:grpSpPr>
        <p:sp>
          <p:nvSpPr>
            <p:cNvPr id="79" name="object 79"/>
            <p:cNvSpPr/>
            <p:nvPr/>
          </p:nvSpPr>
          <p:spPr>
            <a:xfrm>
              <a:off x="6169659" y="2308860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9" y="0"/>
                  </a:moveTo>
                  <a:lnTo>
                    <a:pt x="9270" y="0"/>
                  </a:lnTo>
                  <a:lnTo>
                    <a:pt x="9270" y="27939"/>
                  </a:lnTo>
                  <a:lnTo>
                    <a:pt x="0" y="27939"/>
                  </a:lnTo>
                  <a:lnTo>
                    <a:pt x="27939" y="55879"/>
                  </a:lnTo>
                  <a:lnTo>
                    <a:pt x="55879" y="27939"/>
                  </a:lnTo>
                  <a:lnTo>
                    <a:pt x="46609" y="2793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566409" y="2393950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1194054" y="0"/>
                  </a:moveTo>
                  <a:lnTo>
                    <a:pt x="70865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5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5" y="708660"/>
                  </a:lnTo>
                  <a:lnTo>
                    <a:pt x="1194054" y="708660"/>
                  </a:lnTo>
                  <a:lnTo>
                    <a:pt x="1221628" y="703087"/>
                  </a:lnTo>
                  <a:lnTo>
                    <a:pt x="1244155" y="687895"/>
                  </a:lnTo>
                  <a:lnTo>
                    <a:pt x="1259347" y="665368"/>
                  </a:lnTo>
                  <a:lnTo>
                    <a:pt x="1264919" y="637794"/>
                  </a:lnTo>
                  <a:lnTo>
                    <a:pt x="1264919" y="70865"/>
                  </a:lnTo>
                  <a:lnTo>
                    <a:pt x="1259347" y="43291"/>
                  </a:lnTo>
                  <a:lnTo>
                    <a:pt x="1244155" y="20764"/>
                  </a:lnTo>
                  <a:lnTo>
                    <a:pt x="1221628" y="5572"/>
                  </a:lnTo>
                  <a:lnTo>
                    <a:pt x="1194054" y="0"/>
                  </a:lnTo>
                  <a:close/>
                </a:path>
              </a:pathLst>
            </a:custGeom>
            <a:solidFill>
              <a:srgbClr val="CFE4D7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566409" y="2393950"/>
              <a:ext cx="1264920" cy="708660"/>
            </a:xfrm>
            <a:custGeom>
              <a:avLst/>
              <a:gdLst/>
              <a:ahLst/>
              <a:cxnLst/>
              <a:rect l="l" t="t" r="r" b="b"/>
              <a:pathLst>
                <a:path w="1264920" h="708660">
                  <a:moveTo>
                    <a:pt x="0" y="70865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5" y="0"/>
                  </a:lnTo>
                  <a:lnTo>
                    <a:pt x="1194054" y="0"/>
                  </a:lnTo>
                  <a:lnTo>
                    <a:pt x="1221628" y="5572"/>
                  </a:lnTo>
                  <a:lnTo>
                    <a:pt x="1244155" y="20764"/>
                  </a:lnTo>
                  <a:lnTo>
                    <a:pt x="1259347" y="43291"/>
                  </a:lnTo>
                  <a:lnTo>
                    <a:pt x="1264919" y="70865"/>
                  </a:lnTo>
                  <a:lnTo>
                    <a:pt x="1264919" y="637794"/>
                  </a:lnTo>
                  <a:lnTo>
                    <a:pt x="1259347" y="665368"/>
                  </a:lnTo>
                  <a:lnTo>
                    <a:pt x="1244155" y="687895"/>
                  </a:lnTo>
                  <a:lnTo>
                    <a:pt x="1221628" y="703087"/>
                  </a:lnTo>
                  <a:lnTo>
                    <a:pt x="1194054" y="708660"/>
                  </a:lnTo>
                  <a:lnTo>
                    <a:pt x="70865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5"/>
                  </a:lnTo>
                  <a:close/>
                </a:path>
              </a:pathLst>
            </a:custGeom>
            <a:ln w="12700">
              <a:solidFill>
                <a:srgbClr val="CFE4D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5709030" y="2536571"/>
            <a:ext cx="976630" cy="3962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27432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II.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la</a:t>
            </a:r>
            <a:r>
              <a:rPr sz="900" spc="-10" dirty="0">
                <a:latin typeface="Georgia"/>
                <a:cs typeface="Georgia"/>
              </a:rPr>
              <a:t> regionalización</a:t>
            </a:r>
            <a:r>
              <a:rPr sz="900" spc="95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del</a:t>
            </a:r>
            <a:endParaRPr sz="900">
              <a:latin typeface="Georgia"/>
              <a:cs typeface="Georgia"/>
            </a:endParaRPr>
          </a:p>
          <a:p>
            <a:pPr marL="233045">
              <a:lnSpc>
                <a:spcPts val="915"/>
              </a:lnSpc>
            </a:pPr>
            <a:r>
              <a:rPr sz="900" dirty="0">
                <a:latin typeface="Georgia"/>
                <a:cs typeface="Georgia"/>
              </a:rPr>
              <a:t>gasto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spc="-20" dirty="0">
                <a:latin typeface="Georgia"/>
                <a:cs typeface="Georgia"/>
              </a:rPr>
              <a:t>(84)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5560059" y="3129279"/>
            <a:ext cx="1277620" cy="800100"/>
            <a:chOff x="5560059" y="3129279"/>
            <a:chExt cx="1277620" cy="800100"/>
          </a:xfrm>
        </p:grpSpPr>
        <p:sp>
          <p:nvSpPr>
            <p:cNvPr id="84" name="object 84"/>
            <p:cNvSpPr/>
            <p:nvPr/>
          </p:nvSpPr>
          <p:spPr>
            <a:xfrm>
              <a:off x="6169659" y="3129279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79" h="53339">
                  <a:moveTo>
                    <a:pt x="46609" y="0"/>
                  </a:moveTo>
                  <a:lnTo>
                    <a:pt x="9270" y="0"/>
                  </a:lnTo>
                  <a:lnTo>
                    <a:pt x="9270" y="26670"/>
                  </a:lnTo>
                  <a:lnTo>
                    <a:pt x="0" y="26670"/>
                  </a:lnTo>
                  <a:lnTo>
                    <a:pt x="27939" y="53340"/>
                  </a:lnTo>
                  <a:lnTo>
                    <a:pt x="55879" y="26670"/>
                  </a:lnTo>
                  <a:lnTo>
                    <a:pt x="46609" y="2667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5B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566409" y="3211829"/>
              <a:ext cx="1264920" cy="711200"/>
            </a:xfrm>
            <a:custGeom>
              <a:avLst/>
              <a:gdLst/>
              <a:ahLst/>
              <a:cxnLst/>
              <a:rect l="l" t="t" r="r" b="b"/>
              <a:pathLst>
                <a:path w="1264920" h="711200">
                  <a:moveTo>
                    <a:pt x="1193799" y="0"/>
                  </a:moveTo>
                  <a:lnTo>
                    <a:pt x="71119" y="0"/>
                  </a:lnTo>
                  <a:lnTo>
                    <a:pt x="43451" y="5593"/>
                  </a:lnTo>
                  <a:lnTo>
                    <a:pt x="20843" y="20843"/>
                  </a:lnTo>
                  <a:lnTo>
                    <a:pt x="5593" y="43451"/>
                  </a:lnTo>
                  <a:lnTo>
                    <a:pt x="0" y="71120"/>
                  </a:lnTo>
                  <a:lnTo>
                    <a:pt x="0" y="640080"/>
                  </a:lnTo>
                  <a:lnTo>
                    <a:pt x="5593" y="667748"/>
                  </a:lnTo>
                  <a:lnTo>
                    <a:pt x="20843" y="690356"/>
                  </a:lnTo>
                  <a:lnTo>
                    <a:pt x="43451" y="705606"/>
                  </a:lnTo>
                  <a:lnTo>
                    <a:pt x="71119" y="711200"/>
                  </a:lnTo>
                  <a:lnTo>
                    <a:pt x="1193799" y="711200"/>
                  </a:lnTo>
                  <a:lnTo>
                    <a:pt x="1221468" y="705606"/>
                  </a:lnTo>
                  <a:lnTo>
                    <a:pt x="1244076" y="690356"/>
                  </a:lnTo>
                  <a:lnTo>
                    <a:pt x="1259326" y="667748"/>
                  </a:lnTo>
                  <a:lnTo>
                    <a:pt x="1264919" y="640080"/>
                  </a:lnTo>
                  <a:lnTo>
                    <a:pt x="1264919" y="71120"/>
                  </a:lnTo>
                  <a:lnTo>
                    <a:pt x="1259326" y="43451"/>
                  </a:lnTo>
                  <a:lnTo>
                    <a:pt x="1244076" y="20843"/>
                  </a:lnTo>
                  <a:lnTo>
                    <a:pt x="1221468" y="5593"/>
                  </a:lnTo>
                  <a:lnTo>
                    <a:pt x="1193799" y="0"/>
                  </a:lnTo>
                  <a:close/>
                </a:path>
              </a:pathLst>
            </a:custGeom>
            <a:solidFill>
              <a:srgbClr val="CFE4D4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566409" y="3211829"/>
              <a:ext cx="1264920" cy="711200"/>
            </a:xfrm>
            <a:custGeom>
              <a:avLst/>
              <a:gdLst/>
              <a:ahLst/>
              <a:cxnLst/>
              <a:rect l="l" t="t" r="r" b="b"/>
              <a:pathLst>
                <a:path w="1264920" h="711200">
                  <a:moveTo>
                    <a:pt x="0" y="71120"/>
                  </a:moveTo>
                  <a:lnTo>
                    <a:pt x="5593" y="43451"/>
                  </a:lnTo>
                  <a:lnTo>
                    <a:pt x="20843" y="20843"/>
                  </a:lnTo>
                  <a:lnTo>
                    <a:pt x="43451" y="5593"/>
                  </a:lnTo>
                  <a:lnTo>
                    <a:pt x="71119" y="0"/>
                  </a:lnTo>
                  <a:lnTo>
                    <a:pt x="1193799" y="0"/>
                  </a:lnTo>
                  <a:lnTo>
                    <a:pt x="1221468" y="5593"/>
                  </a:lnTo>
                  <a:lnTo>
                    <a:pt x="1244076" y="20843"/>
                  </a:lnTo>
                  <a:lnTo>
                    <a:pt x="1259326" y="43451"/>
                  </a:lnTo>
                  <a:lnTo>
                    <a:pt x="1264919" y="71120"/>
                  </a:lnTo>
                  <a:lnTo>
                    <a:pt x="1264919" y="640080"/>
                  </a:lnTo>
                  <a:lnTo>
                    <a:pt x="1259326" y="667748"/>
                  </a:lnTo>
                  <a:lnTo>
                    <a:pt x="1244076" y="690356"/>
                  </a:lnTo>
                  <a:lnTo>
                    <a:pt x="1221468" y="705606"/>
                  </a:lnTo>
                  <a:lnTo>
                    <a:pt x="1193799" y="711200"/>
                  </a:lnTo>
                  <a:lnTo>
                    <a:pt x="71119" y="711200"/>
                  </a:lnTo>
                  <a:lnTo>
                    <a:pt x="43451" y="705606"/>
                  </a:lnTo>
                  <a:lnTo>
                    <a:pt x="20843" y="690356"/>
                  </a:lnTo>
                  <a:lnTo>
                    <a:pt x="5593" y="667748"/>
                  </a:lnTo>
                  <a:lnTo>
                    <a:pt x="0" y="640080"/>
                  </a:lnTo>
                  <a:lnTo>
                    <a:pt x="0" y="71120"/>
                  </a:lnTo>
                  <a:close/>
                </a:path>
              </a:pathLst>
            </a:custGeom>
            <a:ln w="12700">
              <a:solidFill>
                <a:srgbClr val="CFE4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7" name="object 87"/>
          <p:cNvSpPr txBox="1"/>
          <p:nvPr/>
        </p:nvSpPr>
        <p:spPr>
          <a:xfrm>
            <a:off x="5660771" y="3239515"/>
            <a:ext cx="1076325" cy="63055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31445" marR="127000" indent="18034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III.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 </a:t>
            </a:r>
            <a:r>
              <a:rPr sz="900" spc="-25" dirty="0">
                <a:latin typeface="Georgia"/>
                <a:cs typeface="Georgia"/>
              </a:rPr>
              <a:t>la</a:t>
            </a:r>
            <a:r>
              <a:rPr sz="900" dirty="0">
                <a:latin typeface="Georgia"/>
                <a:cs typeface="Georgia"/>
              </a:rPr>
              <a:t> Transparencia</a:t>
            </a:r>
            <a:r>
              <a:rPr sz="900" spc="-35" dirty="0">
                <a:latin typeface="Georgia"/>
                <a:cs typeface="Georgia"/>
              </a:rPr>
              <a:t> </a:t>
            </a:r>
            <a:r>
              <a:rPr sz="900" spc="-50" dirty="0">
                <a:latin typeface="Georgia"/>
                <a:cs typeface="Georgia"/>
              </a:rPr>
              <a:t>e</a:t>
            </a:r>
            <a:endParaRPr sz="900">
              <a:latin typeface="Georgia"/>
              <a:cs typeface="Georgia"/>
            </a:endParaRPr>
          </a:p>
          <a:p>
            <a:pPr marL="12700" marR="5080" algn="ctr">
              <a:lnSpc>
                <a:spcPts val="919"/>
              </a:lnSpc>
              <a:spcBef>
                <a:spcPts val="5"/>
              </a:spcBef>
            </a:pPr>
            <a:r>
              <a:rPr sz="900" dirty="0">
                <a:latin typeface="Georgia"/>
                <a:cs typeface="Georgia"/>
              </a:rPr>
              <a:t>Información</a:t>
            </a:r>
            <a:r>
              <a:rPr sz="900" spc="-5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sobre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el</a:t>
            </a:r>
            <a:r>
              <a:rPr sz="900" dirty="0">
                <a:latin typeface="Georgia"/>
                <a:cs typeface="Georgia"/>
              </a:rPr>
              <a:t> ejercicio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del</a:t>
            </a:r>
            <a:r>
              <a:rPr sz="900" spc="-20" dirty="0">
                <a:latin typeface="Georgia"/>
                <a:cs typeface="Georgia"/>
              </a:rPr>
              <a:t> gasto</a:t>
            </a:r>
            <a:r>
              <a:rPr sz="900" dirty="0">
                <a:latin typeface="Georgia"/>
                <a:cs typeface="Georgia"/>
              </a:rPr>
              <a:t> federalizado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(85-</a:t>
            </a:r>
            <a:r>
              <a:rPr sz="900" spc="-25" dirty="0">
                <a:latin typeface="Georgia"/>
                <a:cs typeface="Georgia"/>
              </a:rPr>
              <a:t>86)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7002780" y="929639"/>
            <a:ext cx="1275080" cy="538480"/>
            <a:chOff x="7002780" y="929639"/>
            <a:chExt cx="1275080" cy="538480"/>
          </a:xfrm>
        </p:grpSpPr>
        <p:sp>
          <p:nvSpPr>
            <p:cNvPr id="89" name="object 89"/>
            <p:cNvSpPr/>
            <p:nvPr/>
          </p:nvSpPr>
          <p:spPr>
            <a:xfrm>
              <a:off x="7009130" y="935989"/>
              <a:ext cx="1262380" cy="525780"/>
            </a:xfrm>
            <a:custGeom>
              <a:avLst/>
              <a:gdLst/>
              <a:ahLst/>
              <a:cxnLst/>
              <a:rect l="l" t="t" r="r" b="b"/>
              <a:pathLst>
                <a:path w="1262379" h="525780">
                  <a:moveTo>
                    <a:pt x="1209802" y="0"/>
                  </a:moveTo>
                  <a:lnTo>
                    <a:pt x="52577" y="0"/>
                  </a:lnTo>
                  <a:lnTo>
                    <a:pt x="32093" y="4125"/>
                  </a:lnTo>
                  <a:lnTo>
                    <a:pt x="15382" y="15382"/>
                  </a:lnTo>
                  <a:lnTo>
                    <a:pt x="4125" y="32093"/>
                  </a:lnTo>
                  <a:lnTo>
                    <a:pt x="0" y="52577"/>
                  </a:lnTo>
                  <a:lnTo>
                    <a:pt x="0" y="473201"/>
                  </a:lnTo>
                  <a:lnTo>
                    <a:pt x="4125" y="493686"/>
                  </a:lnTo>
                  <a:lnTo>
                    <a:pt x="15382" y="510397"/>
                  </a:lnTo>
                  <a:lnTo>
                    <a:pt x="32093" y="521654"/>
                  </a:lnTo>
                  <a:lnTo>
                    <a:pt x="52577" y="525780"/>
                  </a:lnTo>
                  <a:lnTo>
                    <a:pt x="1209802" y="525780"/>
                  </a:lnTo>
                  <a:lnTo>
                    <a:pt x="1230286" y="521654"/>
                  </a:lnTo>
                  <a:lnTo>
                    <a:pt x="1246997" y="510397"/>
                  </a:lnTo>
                  <a:lnTo>
                    <a:pt x="1258254" y="493686"/>
                  </a:lnTo>
                  <a:lnTo>
                    <a:pt x="1262379" y="473201"/>
                  </a:lnTo>
                  <a:lnTo>
                    <a:pt x="1262379" y="52577"/>
                  </a:lnTo>
                  <a:lnTo>
                    <a:pt x="1258254" y="32093"/>
                  </a:lnTo>
                  <a:lnTo>
                    <a:pt x="1246997" y="15382"/>
                  </a:lnTo>
                  <a:lnTo>
                    <a:pt x="1230286" y="4125"/>
                  </a:lnTo>
                  <a:lnTo>
                    <a:pt x="120980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009130" y="935989"/>
              <a:ext cx="1262380" cy="525780"/>
            </a:xfrm>
            <a:custGeom>
              <a:avLst/>
              <a:gdLst/>
              <a:ahLst/>
              <a:cxnLst/>
              <a:rect l="l" t="t" r="r" b="b"/>
              <a:pathLst>
                <a:path w="1262379" h="525780">
                  <a:moveTo>
                    <a:pt x="0" y="52577"/>
                  </a:moveTo>
                  <a:lnTo>
                    <a:pt x="4125" y="32093"/>
                  </a:lnTo>
                  <a:lnTo>
                    <a:pt x="15382" y="15382"/>
                  </a:lnTo>
                  <a:lnTo>
                    <a:pt x="32093" y="4125"/>
                  </a:lnTo>
                  <a:lnTo>
                    <a:pt x="52577" y="0"/>
                  </a:lnTo>
                  <a:lnTo>
                    <a:pt x="1209802" y="0"/>
                  </a:lnTo>
                  <a:lnTo>
                    <a:pt x="1230286" y="4125"/>
                  </a:lnTo>
                  <a:lnTo>
                    <a:pt x="1246997" y="15382"/>
                  </a:lnTo>
                  <a:lnTo>
                    <a:pt x="1258254" y="32093"/>
                  </a:lnTo>
                  <a:lnTo>
                    <a:pt x="1262379" y="52577"/>
                  </a:lnTo>
                  <a:lnTo>
                    <a:pt x="1262379" y="473201"/>
                  </a:lnTo>
                  <a:lnTo>
                    <a:pt x="1258254" y="493686"/>
                  </a:lnTo>
                  <a:lnTo>
                    <a:pt x="1246997" y="510397"/>
                  </a:lnTo>
                  <a:lnTo>
                    <a:pt x="1230286" y="521654"/>
                  </a:lnTo>
                  <a:lnTo>
                    <a:pt x="1209802" y="525780"/>
                  </a:lnTo>
                  <a:lnTo>
                    <a:pt x="52577" y="525780"/>
                  </a:lnTo>
                  <a:lnTo>
                    <a:pt x="32093" y="521654"/>
                  </a:lnTo>
                  <a:lnTo>
                    <a:pt x="15382" y="510397"/>
                  </a:lnTo>
                  <a:lnTo>
                    <a:pt x="4125" y="493686"/>
                  </a:lnTo>
                  <a:lnTo>
                    <a:pt x="0" y="473201"/>
                  </a:lnTo>
                  <a:lnTo>
                    <a:pt x="0" y="52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7023171" y="929640"/>
            <a:ext cx="1234440" cy="51371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02870" marR="98425" indent="292100">
              <a:lnSpc>
                <a:spcPct val="85300"/>
              </a:lnSpc>
              <a:spcBef>
                <a:spcPts val="254"/>
              </a:spcBef>
            </a:pP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V.</a:t>
            </a:r>
            <a:r>
              <a:rPr sz="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Georgia"/>
                <a:cs typeface="Georgia"/>
              </a:rPr>
              <a:t>las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 Transferencias</a:t>
            </a:r>
            <a:r>
              <a:rPr sz="9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Georgia"/>
                <a:cs typeface="Georgia"/>
              </a:rPr>
              <a:t>del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 Fondo</a:t>
            </a:r>
            <a:r>
              <a:rPr sz="9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Mexicano</a:t>
            </a:r>
            <a:r>
              <a:rPr sz="900" spc="-25" dirty="0">
                <a:solidFill>
                  <a:srgbClr val="FFFFFF"/>
                </a:solidFill>
                <a:latin typeface="Georgia"/>
                <a:cs typeface="Georgia"/>
              </a:rPr>
              <a:t> del</a:t>
            </a:r>
            <a:endParaRPr sz="900">
              <a:latin typeface="Georgia"/>
              <a:cs typeface="Georgia"/>
            </a:endParaRPr>
          </a:p>
          <a:p>
            <a:pPr marL="405130">
              <a:lnSpc>
                <a:spcPts val="919"/>
              </a:lnSpc>
            </a:pP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Petróleo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7002780" y="1488439"/>
            <a:ext cx="1275080" cy="800100"/>
            <a:chOff x="7002780" y="1488439"/>
            <a:chExt cx="1275080" cy="800100"/>
          </a:xfrm>
        </p:grpSpPr>
        <p:sp>
          <p:nvSpPr>
            <p:cNvPr id="93" name="object 93"/>
            <p:cNvSpPr/>
            <p:nvPr/>
          </p:nvSpPr>
          <p:spPr>
            <a:xfrm>
              <a:off x="7609840" y="148843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8" y="0"/>
                  </a:moveTo>
                  <a:lnTo>
                    <a:pt x="9270" y="0"/>
                  </a:lnTo>
                  <a:lnTo>
                    <a:pt x="9270" y="27939"/>
                  </a:lnTo>
                  <a:lnTo>
                    <a:pt x="0" y="27939"/>
                  </a:lnTo>
                  <a:lnTo>
                    <a:pt x="27939" y="55880"/>
                  </a:lnTo>
                  <a:lnTo>
                    <a:pt x="55879" y="27939"/>
                  </a:lnTo>
                  <a:lnTo>
                    <a:pt x="46608" y="27939"/>
                  </a:lnTo>
                  <a:lnTo>
                    <a:pt x="46608" y="0"/>
                  </a:lnTo>
                  <a:close/>
                </a:path>
              </a:pathLst>
            </a:custGeom>
            <a:solidFill>
              <a:srgbClr val="45B3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009130" y="1573529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119151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6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1514" y="708660"/>
                  </a:lnTo>
                  <a:lnTo>
                    <a:pt x="1219088" y="703087"/>
                  </a:lnTo>
                  <a:lnTo>
                    <a:pt x="1241615" y="687895"/>
                  </a:lnTo>
                  <a:lnTo>
                    <a:pt x="1256807" y="665368"/>
                  </a:lnTo>
                  <a:lnTo>
                    <a:pt x="1262379" y="637794"/>
                  </a:lnTo>
                  <a:lnTo>
                    <a:pt x="1262379" y="70866"/>
                  </a:lnTo>
                  <a:lnTo>
                    <a:pt x="1256807" y="43291"/>
                  </a:lnTo>
                  <a:lnTo>
                    <a:pt x="1241615" y="20764"/>
                  </a:lnTo>
                  <a:lnTo>
                    <a:pt x="1219088" y="5572"/>
                  </a:lnTo>
                  <a:lnTo>
                    <a:pt x="1191514" y="0"/>
                  </a:lnTo>
                  <a:close/>
                </a:path>
              </a:pathLst>
            </a:custGeom>
            <a:solidFill>
              <a:srgbClr val="CFE3D2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009130" y="1573529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1514" y="0"/>
                  </a:lnTo>
                  <a:lnTo>
                    <a:pt x="1219088" y="5572"/>
                  </a:lnTo>
                  <a:lnTo>
                    <a:pt x="1241615" y="20764"/>
                  </a:lnTo>
                  <a:lnTo>
                    <a:pt x="1256807" y="43291"/>
                  </a:lnTo>
                  <a:lnTo>
                    <a:pt x="1262379" y="70866"/>
                  </a:lnTo>
                  <a:lnTo>
                    <a:pt x="1262379" y="637794"/>
                  </a:lnTo>
                  <a:lnTo>
                    <a:pt x="1256807" y="665368"/>
                  </a:lnTo>
                  <a:lnTo>
                    <a:pt x="1241615" y="687895"/>
                  </a:lnTo>
                  <a:lnTo>
                    <a:pt x="1219088" y="703087"/>
                  </a:lnTo>
                  <a:lnTo>
                    <a:pt x="119151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6"/>
                  </a:lnTo>
                  <a:close/>
                </a:path>
              </a:pathLst>
            </a:custGeom>
            <a:ln w="12700">
              <a:solidFill>
                <a:srgbClr val="CFE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7032625" y="1657984"/>
            <a:ext cx="1210945" cy="51371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45720" marR="5080" indent="-3302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I.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las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Transferencias </a:t>
            </a:r>
            <a:r>
              <a:rPr sz="900" dirty="0">
                <a:latin typeface="Georgia"/>
                <a:cs typeface="Georgia"/>
              </a:rPr>
              <a:t>Ordinarias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del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Fondo </a:t>
            </a:r>
            <a:r>
              <a:rPr sz="900" dirty="0">
                <a:latin typeface="Georgia"/>
                <a:cs typeface="Georgia"/>
              </a:rPr>
              <a:t>Mexicano</a:t>
            </a:r>
            <a:r>
              <a:rPr sz="900" spc="-3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del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Petróleo</a:t>
            </a:r>
            <a:endParaRPr sz="900">
              <a:latin typeface="Georgia"/>
              <a:cs typeface="Georgia"/>
            </a:endParaRPr>
          </a:p>
          <a:p>
            <a:pPr marL="414020">
              <a:lnSpc>
                <a:spcPts val="919"/>
              </a:lnSpc>
            </a:pPr>
            <a:r>
              <a:rPr sz="900" dirty="0">
                <a:latin typeface="Georgia"/>
                <a:cs typeface="Georgia"/>
              </a:rPr>
              <a:t>(87-</a:t>
            </a:r>
            <a:r>
              <a:rPr sz="900" spc="-25" dirty="0">
                <a:latin typeface="Georgia"/>
                <a:cs typeface="Georgia"/>
              </a:rPr>
              <a:t>93)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7002780" y="2308860"/>
            <a:ext cx="1275080" cy="800100"/>
            <a:chOff x="7002780" y="2308860"/>
            <a:chExt cx="1275080" cy="800100"/>
          </a:xfrm>
        </p:grpSpPr>
        <p:sp>
          <p:nvSpPr>
            <p:cNvPr id="98" name="object 98"/>
            <p:cNvSpPr/>
            <p:nvPr/>
          </p:nvSpPr>
          <p:spPr>
            <a:xfrm>
              <a:off x="7609840" y="2308860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8" y="0"/>
                  </a:moveTo>
                  <a:lnTo>
                    <a:pt x="9270" y="0"/>
                  </a:lnTo>
                  <a:lnTo>
                    <a:pt x="9270" y="27939"/>
                  </a:lnTo>
                  <a:lnTo>
                    <a:pt x="0" y="27939"/>
                  </a:lnTo>
                  <a:lnTo>
                    <a:pt x="27939" y="55879"/>
                  </a:lnTo>
                  <a:lnTo>
                    <a:pt x="55879" y="27939"/>
                  </a:lnTo>
                  <a:lnTo>
                    <a:pt x="46608" y="27939"/>
                  </a:lnTo>
                  <a:lnTo>
                    <a:pt x="46608" y="0"/>
                  </a:lnTo>
                  <a:close/>
                </a:path>
              </a:pathLst>
            </a:custGeom>
            <a:solidFill>
              <a:srgbClr val="4B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7009130" y="2393950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119151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5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1514" y="708660"/>
                  </a:lnTo>
                  <a:lnTo>
                    <a:pt x="1219088" y="703087"/>
                  </a:lnTo>
                  <a:lnTo>
                    <a:pt x="1241615" y="687895"/>
                  </a:lnTo>
                  <a:lnTo>
                    <a:pt x="1256807" y="665368"/>
                  </a:lnTo>
                  <a:lnTo>
                    <a:pt x="1262379" y="637794"/>
                  </a:lnTo>
                  <a:lnTo>
                    <a:pt x="1262379" y="70865"/>
                  </a:lnTo>
                  <a:lnTo>
                    <a:pt x="1256807" y="43291"/>
                  </a:lnTo>
                  <a:lnTo>
                    <a:pt x="1241615" y="20764"/>
                  </a:lnTo>
                  <a:lnTo>
                    <a:pt x="1219088" y="5572"/>
                  </a:lnTo>
                  <a:lnTo>
                    <a:pt x="1191514" y="0"/>
                  </a:lnTo>
                  <a:close/>
                </a:path>
              </a:pathLst>
            </a:custGeom>
            <a:solidFill>
              <a:srgbClr val="CFE3D0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7009130" y="2393950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0" y="70865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1514" y="0"/>
                  </a:lnTo>
                  <a:lnTo>
                    <a:pt x="1219088" y="5572"/>
                  </a:lnTo>
                  <a:lnTo>
                    <a:pt x="1241615" y="20764"/>
                  </a:lnTo>
                  <a:lnTo>
                    <a:pt x="1256807" y="43291"/>
                  </a:lnTo>
                  <a:lnTo>
                    <a:pt x="1262379" y="70865"/>
                  </a:lnTo>
                  <a:lnTo>
                    <a:pt x="1262379" y="637794"/>
                  </a:lnTo>
                  <a:lnTo>
                    <a:pt x="1256807" y="665368"/>
                  </a:lnTo>
                  <a:lnTo>
                    <a:pt x="1241615" y="687895"/>
                  </a:lnTo>
                  <a:lnTo>
                    <a:pt x="1219088" y="703087"/>
                  </a:lnTo>
                  <a:lnTo>
                    <a:pt x="119151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5"/>
                  </a:lnTo>
                  <a:close/>
                </a:path>
              </a:pathLst>
            </a:custGeom>
            <a:ln w="12700">
              <a:solidFill>
                <a:srgbClr val="CFE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7113905" y="2419603"/>
            <a:ext cx="1050290" cy="63055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52400" marR="142875" indent="144780" algn="just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II.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las</a:t>
            </a:r>
            <a:r>
              <a:rPr sz="900" spc="-10" dirty="0">
                <a:latin typeface="Georgia"/>
                <a:cs typeface="Georgia"/>
              </a:rPr>
              <a:t> Transferencias</a:t>
            </a:r>
            <a:endParaRPr sz="900">
              <a:latin typeface="Georgia"/>
              <a:cs typeface="Georgia"/>
            </a:endParaRPr>
          </a:p>
          <a:p>
            <a:pPr marL="12700" marR="5080" indent="22860" algn="just">
              <a:lnSpc>
                <a:spcPts val="919"/>
              </a:lnSpc>
              <a:spcBef>
                <a:spcPts val="5"/>
              </a:spcBef>
            </a:pPr>
            <a:r>
              <a:rPr sz="900" dirty="0">
                <a:latin typeface="Georgia"/>
                <a:cs typeface="Georgia"/>
              </a:rPr>
              <a:t>Extraordinarias</a:t>
            </a:r>
            <a:r>
              <a:rPr sz="900" spc="-45" dirty="0">
                <a:latin typeface="Georgia"/>
                <a:cs typeface="Georgia"/>
              </a:rPr>
              <a:t> </a:t>
            </a:r>
            <a:r>
              <a:rPr sz="900" spc="-25" dirty="0">
                <a:latin typeface="Georgia"/>
                <a:cs typeface="Georgia"/>
              </a:rPr>
              <a:t>del</a:t>
            </a:r>
            <a:r>
              <a:rPr sz="900" dirty="0">
                <a:latin typeface="Georgia"/>
                <a:cs typeface="Georgia"/>
              </a:rPr>
              <a:t> Fondo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Mexicano</a:t>
            </a:r>
            <a:r>
              <a:rPr sz="900" spc="-25" dirty="0">
                <a:latin typeface="Georgia"/>
                <a:cs typeface="Georgia"/>
              </a:rPr>
              <a:t> del</a:t>
            </a:r>
            <a:r>
              <a:rPr sz="900" dirty="0">
                <a:latin typeface="Georgia"/>
                <a:cs typeface="Georgia"/>
              </a:rPr>
              <a:t> Petróleo</a:t>
            </a:r>
            <a:r>
              <a:rPr sz="900" spc="-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(94-</a:t>
            </a:r>
            <a:r>
              <a:rPr sz="900" spc="-20" dirty="0">
                <a:latin typeface="Georgia"/>
                <a:cs typeface="Georgia"/>
              </a:rPr>
              <a:t>105)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8442959" y="929639"/>
            <a:ext cx="1275080" cy="538480"/>
            <a:chOff x="8442959" y="929639"/>
            <a:chExt cx="1275080" cy="538480"/>
          </a:xfrm>
        </p:grpSpPr>
        <p:sp>
          <p:nvSpPr>
            <p:cNvPr id="103" name="object 103"/>
            <p:cNvSpPr/>
            <p:nvPr/>
          </p:nvSpPr>
          <p:spPr>
            <a:xfrm>
              <a:off x="8449309" y="935989"/>
              <a:ext cx="1262380" cy="525780"/>
            </a:xfrm>
            <a:custGeom>
              <a:avLst/>
              <a:gdLst/>
              <a:ahLst/>
              <a:cxnLst/>
              <a:rect l="l" t="t" r="r" b="b"/>
              <a:pathLst>
                <a:path w="1262379" h="525780">
                  <a:moveTo>
                    <a:pt x="1209802" y="0"/>
                  </a:moveTo>
                  <a:lnTo>
                    <a:pt x="52578" y="0"/>
                  </a:lnTo>
                  <a:lnTo>
                    <a:pt x="32093" y="4125"/>
                  </a:lnTo>
                  <a:lnTo>
                    <a:pt x="15382" y="15382"/>
                  </a:lnTo>
                  <a:lnTo>
                    <a:pt x="4125" y="32093"/>
                  </a:lnTo>
                  <a:lnTo>
                    <a:pt x="0" y="52577"/>
                  </a:lnTo>
                  <a:lnTo>
                    <a:pt x="0" y="473201"/>
                  </a:lnTo>
                  <a:lnTo>
                    <a:pt x="4125" y="493686"/>
                  </a:lnTo>
                  <a:lnTo>
                    <a:pt x="15382" y="510397"/>
                  </a:lnTo>
                  <a:lnTo>
                    <a:pt x="32093" y="521654"/>
                  </a:lnTo>
                  <a:lnTo>
                    <a:pt x="52578" y="525780"/>
                  </a:lnTo>
                  <a:lnTo>
                    <a:pt x="1209802" y="525780"/>
                  </a:lnTo>
                  <a:lnTo>
                    <a:pt x="1230286" y="521654"/>
                  </a:lnTo>
                  <a:lnTo>
                    <a:pt x="1246997" y="510397"/>
                  </a:lnTo>
                  <a:lnTo>
                    <a:pt x="1258254" y="493686"/>
                  </a:lnTo>
                  <a:lnTo>
                    <a:pt x="1262380" y="473201"/>
                  </a:lnTo>
                  <a:lnTo>
                    <a:pt x="1262380" y="52577"/>
                  </a:lnTo>
                  <a:lnTo>
                    <a:pt x="1258254" y="32093"/>
                  </a:lnTo>
                  <a:lnTo>
                    <a:pt x="1246997" y="15382"/>
                  </a:lnTo>
                  <a:lnTo>
                    <a:pt x="1230286" y="4125"/>
                  </a:lnTo>
                  <a:lnTo>
                    <a:pt x="1209802" y="0"/>
                  </a:lnTo>
                  <a:close/>
                </a:path>
              </a:pathLst>
            </a:custGeom>
            <a:solidFill>
              <a:srgbClr val="4B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449309" y="935989"/>
              <a:ext cx="1262380" cy="525780"/>
            </a:xfrm>
            <a:custGeom>
              <a:avLst/>
              <a:gdLst/>
              <a:ahLst/>
              <a:cxnLst/>
              <a:rect l="l" t="t" r="r" b="b"/>
              <a:pathLst>
                <a:path w="1262379" h="525780">
                  <a:moveTo>
                    <a:pt x="0" y="52577"/>
                  </a:moveTo>
                  <a:lnTo>
                    <a:pt x="4125" y="32093"/>
                  </a:lnTo>
                  <a:lnTo>
                    <a:pt x="15382" y="15382"/>
                  </a:lnTo>
                  <a:lnTo>
                    <a:pt x="32093" y="4125"/>
                  </a:lnTo>
                  <a:lnTo>
                    <a:pt x="52578" y="0"/>
                  </a:lnTo>
                  <a:lnTo>
                    <a:pt x="1209802" y="0"/>
                  </a:lnTo>
                  <a:lnTo>
                    <a:pt x="1230286" y="4125"/>
                  </a:lnTo>
                  <a:lnTo>
                    <a:pt x="1246997" y="15382"/>
                  </a:lnTo>
                  <a:lnTo>
                    <a:pt x="1258254" y="32093"/>
                  </a:lnTo>
                  <a:lnTo>
                    <a:pt x="1262380" y="52577"/>
                  </a:lnTo>
                  <a:lnTo>
                    <a:pt x="1262380" y="473201"/>
                  </a:lnTo>
                  <a:lnTo>
                    <a:pt x="1258254" y="493686"/>
                  </a:lnTo>
                  <a:lnTo>
                    <a:pt x="1246997" y="510397"/>
                  </a:lnTo>
                  <a:lnTo>
                    <a:pt x="1230286" y="521654"/>
                  </a:lnTo>
                  <a:lnTo>
                    <a:pt x="1209802" y="525780"/>
                  </a:lnTo>
                  <a:lnTo>
                    <a:pt x="52578" y="525780"/>
                  </a:lnTo>
                  <a:lnTo>
                    <a:pt x="32093" y="521654"/>
                  </a:lnTo>
                  <a:lnTo>
                    <a:pt x="15382" y="510397"/>
                  </a:lnTo>
                  <a:lnTo>
                    <a:pt x="4125" y="493686"/>
                  </a:lnTo>
                  <a:lnTo>
                    <a:pt x="0" y="473201"/>
                  </a:lnTo>
                  <a:lnTo>
                    <a:pt x="0" y="52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8463351" y="988440"/>
            <a:ext cx="1234440" cy="3962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10185" marR="46990" indent="-157480">
              <a:lnSpc>
                <a:spcPts val="919"/>
              </a:lnSpc>
              <a:spcBef>
                <a:spcPts val="260"/>
              </a:spcBef>
            </a:pP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VI.</a:t>
            </a:r>
            <a:r>
              <a:rPr sz="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9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la</a:t>
            </a:r>
            <a:r>
              <a:rPr sz="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Información,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Transparencia</a:t>
            </a:r>
            <a:r>
              <a:rPr sz="9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5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900">
              <a:latin typeface="Georgia"/>
              <a:cs typeface="Georgia"/>
            </a:endParaRPr>
          </a:p>
          <a:p>
            <a:pPr marL="337185">
              <a:lnSpc>
                <a:spcPts val="915"/>
              </a:lnSpc>
            </a:pP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Evaluación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8442959" y="1488439"/>
            <a:ext cx="1275080" cy="800100"/>
            <a:chOff x="8442959" y="1488439"/>
            <a:chExt cx="1275080" cy="800100"/>
          </a:xfrm>
        </p:grpSpPr>
        <p:sp>
          <p:nvSpPr>
            <p:cNvPr id="107" name="object 107"/>
            <p:cNvSpPr/>
            <p:nvPr/>
          </p:nvSpPr>
          <p:spPr>
            <a:xfrm>
              <a:off x="9050019" y="148843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8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39" y="55880"/>
                  </a:lnTo>
                  <a:lnTo>
                    <a:pt x="55879" y="27939"/>
                  </a:lnTo>
                  <a:lnTo>
                    <a:pt x="46608" y="27939"/>
                  </a:lnTo>
                  <a:lnTo>
                    <a:pt x="46608" y="0"/>
                  </a:lnTo>
                  <a:close/>
                </a:path>
              </a:pathLst>
            </a:custGeom>
            <a:solidFill>
              <a:srgbClr val="58A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49309" y="1573529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119151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6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1514" y="708660"/>
                  </a:lnTo>
                  <a:lnTo>
                    <a:pt x="1219088" y="703087"/>
                  </a:lnTo>
                  <a:lnTo>
                    <a:pt x="1241615" y="687895"/>
                  </a:lnTo>
                  <a:lnTo>
                    <a:pt x="1256807" y="665368"/>
                  </a:lnTo>
                  <a:lnTo>
                    <a:pt x="1262380" y="637794"/>
                  </a:lnTo>
                  <a:lnTo>
                    <a:pt x="1262380" y="70866"/>
                  </a:lnTo>
                  <a:lnTo>
                    <a:pt x="1256807" y="43291"/>
                  </a:lnTo>
                  <a:lnTo>
                    <a:pt x="1241615" y="20764"/>
                  </a:lnTo>
                  <a:lnTo>
                    <a:pt x="1219088" y="5572"/>
                  </a:lnTo>
                  <a:lnTo>
                    <a:pt x="1191514" y="0"/>
                  </a:lnTo>
                  <a:close/>
                </a:path>
              </a:pathLst>
            </a:custGeom>
            <a:solidFill>
              <a:srgbClr val="D0E3C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9309" y="1573529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1514" y="0"/>
                  </a:lnTo>
                  <a:lnTo>
                    <a:pt x="1219088" y="5572"/>
                  </a:lnTo>
                  <a:lnTo>
                    <a:pt x="1241615" y="20764"/>
                  </a:lnTo>
                  <a:lnTo>
                    <a:pt x="1256807" y="43291"/>
                  </a:lnTo>
                  <a:lnTo>
                    <a:pt x="1262380" y="70866"/>
                  </a:lnTo>
                  <a:lnTo>
                    <a:pt x="1262380" y="637794"/>
                  </a:lnTo>
                  <a:lnTo>
                    <a:pt x="1256807" y="665368"/>
                  </a:lnTo>
                  <a:lnTo>
                    <a:pt x="1241615" y="687895"/>
                  </a:lnTo>
                  <a:lnTo>
                    <a:pt x="1219088" y="703087"/>
                  </a:lnTo>
                  <a:lnTo>
                    <a:pt x="119151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6"/>
                  </a:lnTo>
                  <a:close/>
                </a:path>
              </a:pathLst>
            </a:custGeom>
            <a:ln w="12700">
              <a:solidFill>
                <a:srgbClr val="D0E3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/>
          <p:nvPr/>
        </p:nvSpPr>
        <p:spPr>
          <a:xfrm>
            <a:off x="8516619" y="1693798"/>
            <a:ext cx="1127125" cy="44195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98120" marR="5080" indent="-18542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I.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</a:t>
            </a:r>
            <a:r>
              <a:rPr sz="900" spc="-15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Información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spc="-50" dirty="0">
                <a:latin typeface="Georgia"/>
                <a:cs typeface="Georgia"/>
              </a:rPr>
              <a:t>y</a:t>
            </a:r>
            <a:r>
              <a:rPr sz="900" spc="-10" dirty="0">
                <a:latin typeface="Georgia"/>
                <a:cs typeface="Georgia"/>
              </a:rPr>
              <a:t> Transparencia</a:t>
            </a:r>
            <a:endParaRPr sz="9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200"/>
              </a:spcBef>
            </a:pPr>
            <a:r>
              <a:rPr sz="900" spc="-10" dirty="0">
                <a:latin typeface="Georgia"/>
                <a:cs typeface="Georgia"/>
              </a:rPr>
              <a:t>(106-</a:t>
            </a:r>
            <a:r>
              <a:rPr sz="900" spc="-20" dirty="0">
                <a:latin typeface="Georgia"/>
                <a:cs typeface="Georgia"/>
              </a:rPr>
              <a:t>109)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111" name="object 111"/>
          <p:cNvGrpSpPr/>
          <p:nvPr/>
        </p:nvGrpSpPr>
        <p:grpSpPr>
          <a:xfrm>
            <a:off x="8442959" y="2308860"/>
            <a:ext cx="1275080" cy="800100"/>
            <a:chOff x="8442959" y="2308860"/>
            <a:chExt cx="1275080" cy="800100"/>
          </a:xfrm>
        </p:grpSpPr>
        <p:sp>
          <p:nvSpPr>
            <p:cNvPr id="112" name="object 112"/>
            <p:cNvSpPr/>
            <p:nvPr/>
          </p:nvSpPr>
          <p:spPr>
            <a:xfrm>
              <a:off x="9050019" y="2308860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80">
                  <a:moveTo>
                    <a:pt x="46608" y="0"/>
                  </a:moveTo>
                  <a:lnTo>
                    <a:pt x="9271" y="0"/>
                  </a:lnTo>
                  <a:lnTo>
                    <a:pt x="9271" y="27939"/>
                  </a:lnTo>
                  <a:lnTo>
                    <a:pt x="0" y="27939"/>
                  </a:lnTo>
                  <a:lnTo>
                    <a:pt x="27939" y="55879"/>
                  </a:lnTo>
                  <a:lnTo>
                    <a:pt x="55879" y="27939"/>
                  </a:lnTo>
                  <a:lnTo>
                    <a:pt x="46608" y="27939"/>
                  </a:lnTo>
                  <a:lnTo>
                    <a:pt x="46608" y="0"/>
                  </a:lnTo>
                  <a:close/>
                </a:path>
              </a:pathLst>
            </a:custGeom>
            <a:solidFill>
              <a:srgbClr val="64AD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449309" y="2393950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1191514" y="0"/>
                  </a:moveTo>
                  <a:lnTo>
                    <a:pt x="70866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5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6" y="708660"/>
                  </a:lnTo>
                  <a:lnTo>
                    <a:pt x="1191514" y="708660"/>
                  </a:lnTo>
                  <a:lnTo>
                    <a:pt x="1219088" y="703087"/>
                  </a:lnTo>
                  <a:lnTo>
                    <a:pt x="1241615" y="687895"/>
                  </a:lnTo>
                  <a:lnTo>
                    <a:pt x="1256807" y="665368"/>
                  </a:lnTo>
                  <a:lnTo>
                    <a:pt x="1262380" y="637794"/>
                  </a:lnTo>
                  <a:lnTo>
                    <a:pt x="1262380" y="70865"/>
                  </a:lnTo>
                  <a:lnTo>
                    <a:pt x="1256807" y="43291"/>
                  </a:lnTo>
                  <a:lnTo>
                    <a:pt x="1241615" y="20764"/>
                  </a:lnTo>
                  <a:lnTo>
                    <a:pt x="1219088" y="5572"/>
                  </a:lnTo>
                  <a:lnTo>
                    <a:pt x="1191514" y="0"/>
                  </a:lnTo>
                  <a:close/>
                </a:path>
              </a:pathLst>
            </a:custGeom>
            <a:solidFill>
              <a:srgbClr val="D2E2C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449309" y="2393950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0" y="70865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6" y="0"/>
                  </a:lnTo>
                  <a:lnTo>
                    <a:pt x="1191514" y="0"/>
                  </a:lnTo>
                  <a:lnTo>
                    <a:pt x="1219088" y="5572"/>
                  </a:lnTo>
                  <a:lnTo>
                    <a:pt x="1241615" y="20764"/>
                  </a:lnTo>
                  <a:lnTo>
                    <a:pt x="1256807" y="43291"/>
                  </a:lnTo>
                  <a:lnTo>
                    <a:pt x="1262380" y="70865"/>
                  </a:lnTo>
                  <a:lnTo>
                    <a:pt x="1262380" y="637794"/>
                  </a:lnTo>
                  <a:lnTo>
                    <a:pt x="1256807" y="665368"/>
                  </a:lnTo>
                  <a:lnTo>
                    <a:pt x="1241615" y="687895"/>
                  </a:lnTo>
                  <a:lnTo>
                    <a:pt x="1219088" y="703087"/>
                  </a:lnTo>
                  <a:lnTo>
                    <a:pt x="1191514" y="708660"/>
                  </a:lnTo>
                  <a:lnTo>
                    <a:pt x="70866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5"/>
                  </a:lnTo>
                  <a:close/>
                </a:path>
              </a:pathLst>
            </a:custGeom>
            <a:ln w="12700">
              <a:solidFill>
                <a:srgbClr val="D2E2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" name="object 115"/>
          <p:cNvSpPr txBox="1"/>
          <p:nvPr/>
        </p:nvSpPr>
        <p:spPr>
          <a:xfrm>
            <a:off x="8569959" y="2594990"/>
            <a:ext cx="1016635" cy="2794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89560" marR="5080" indent="-276860">
              <a:lnSpc>
                <a:spcPts val="919"/>
              </a:lnSpc>
              <a:spcBef>
                <a:spcPts val="260"/>
              </a:spcBef>
            </a:pPr>
            <a:r>
              <a:rPr sz="900" dirty="0">
                <a:latin typeface="Georgia"/>
                <a:cs typeface="Georgia"/>
              </a:rPr>
              <a:t>II.</a:t>
            </a:r>
            <a:r>
              <a:rPr sz="900" spc="-2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De</a:t>
            </a:r>
            <a:r>
              <a:rPr sz="900" spc="-10" dirty="0">
                <a:latin typeface="Georgia"/>
                <a:cs typeface="Georgia"/>
              </a:rPr>
              <a:t> </a:t>
            </a:r>
            <a:r>
              <a:rPr sz="900" dirty="0">
                <a:latin typeface="Georgia"/>
                <a:cs typeface="Georgia"/>
              </a:rPr>
              <a:t>la</a:t>
            </a:r>
            <a:r>
              <a:rPr sz="900" spc="10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Evaluación (110-</a:t>
            </a:r>
            <a:r>
              <a:rPr sz="900" spc="-20" dirty="0">
                <a:latin typeface="Georgia"/>
                <a:cs typeface="Georgia"/>
              </a:rPr>
              <a:t>111)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116" name="object 116"/>
          <p:cNvGrpSpPr/>
          <p:nvPr/>
        </p:nvGrpSpPr>
        <p:grpSpPr>
          <a:xfrm>
            <a:off x="9883140" y="929639"/>
            <a:ext cx="1275080" cy="538480"/>
            <a:chOff x="9883140" y="929639"/>
            <a:chExt cx="1275080" cy="538480"/>
          </a:xfrm>
        </p:grpSpPr>
        <p:sp>
          <p:nvSpPr>
            <p:cNvPr id="117" name="object 117"/>
            <p:cNvSpPr/>
            <p:nvPr/>
          </p:nvSpPr>
          <p:spPr>
            <a:xfrm>
              <a:off x="9889490" y="935989"/>
              <a:ext cx="1262380" cy="525780"/>
            </a:xfrm>
            <a:custGeom>
              <a:avLst/>
              <a:gdLst/>
              <a:ahLst/>
              <a:cxnLst/>
              <a:rect l="l" t="t" r="r" b="b"/>
              <a:pathLst>
                <a:path w="1262379" h="525780">
                  <a:moveTo>
                    <a:pt x="1209802" y="0"/>
                  </a:moveTo>
                  <a:lnTo>
                    <a:pt x="52577" y="0"/>
                  </a:lnTo>
                  <a:lnTo>
                    <a:pt x="32093" y="4125"/>
                  </a:lnTo>
                  <a:lnTo>
                    <a:pt x="15382" y="15382"/>
                  </a:lnTo>
                  <a:lnTo>
                    <a:pt x="4125" y="32093"/>
                  </a:lnTo>
                  <a:lnTo>
                    <a:pt x="0" y="52577"/>
                  </a:lnTo>
                  <a:lnTo>
                    <a:pt x="0" y="473201"/>
                  </a:lnTo>
                  <a:lnTo>
                    <a:pt x="4125" y="493686"/>
                  </a:lnTo>
                  <a:lnTo>
                    <a:pt x="15382" y="510397"/>
                  </a:lnTo>
                  <a:lnTo>
                    <a:pt x="32093" y="521654"/>
                  </a:lnTo>
                  <a:lnTo>
                    <a:pt x="52577" y="525780"/>
                  </a:lnTo>
                  <a:lnTo>
                    <a:pt x="1209802" y="525780"/>
                  </a:lnTo>
                  <a:lnTo>
                    <a:pt x="1230286" y="521654"/>
                  </a:lnTo>
                  <a:lnTo>
                    <a:pt x="1246997" y="510397"/>
                  </a:lnTo>
                  <a:lnTo>
                    <a:pt x="1258254" y="493686"/>
                  </a:lnTo>
                  <a:lnTo>
                    <a:pt x="1262379" y="473201"/>
                  </a:lnTo>
                  <a:lnTo>
                    <a:pt x="1262379" y="52577"/>
                  </a:lnTo>
                  <a:lnTo>
                    <a:pt x="1258254" y="32093"/>
                  </a:lnTo>
                  <a:lnTo>
                    <a:pt x="1246997" y="15382"/>
                  </a:lnTo>
                  <a:lnTo>
                    <a:pt x="1230286" y="4125"/>
                  </a:lnTo>
                  <a:lnTo>
                    <a:pt x="120980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889490" y="935989"/>
              <a:ext cx="1262380" cy="525780"/>
            </a:xfrm>
            <a:custGeom>
              <a:avLst/>
              <a:gdLst/>
              <a:ahLst/>
              <a:cxnLst/>
              <a:rect l="l" t="t" r="r" b="b"/>
              <a:pathLst>
                <a:path w="1262379" h="525780">
                  <a:moveTo>
                    <a:pt x="0" y="52577"/>
                  </a:moveTo>
                  <a:lnTo>
                    <a:pt x="4125" y="32093"/>
                  </a:lnTo>
                  <a:lnTo>
                    <a:pt x="15382" y="15382"/>
                  </a:lnTo>
                  <a:lnTo>
                    <a:pt x="32093" y="4125"/>
                  </a:lnTo>
                  <a:lnTo>
                    <a:pt x="52577" y="0"/>
                  </a:lnTo>
                  <a:lnTo>
                    <a:pt x="1209802" y="0"/>
                  </a:lnTo>
                  <a:lnTo>
                    <a:pt x="1230286" y="4125"/>
                  </a:lnTo>
                  <a:lnTo>
                    <a:pt x="1246997" y="15382"/>
                  </a:lnTo>
                  <a:lnTo>
                    <a:pt x="1258254" y="32093"/>
                  </a:lnTo>
                  <a:lnTo>
                    <a:pt x="1262379" y="52577"/>
                  </a:lnTo>
                  <a:lnTo>
                    <a:pt x="1262379" y="473201"/>
                  </a:lnTo>
                  <a:lnTo>
                    <a:pt x="1258254" y="493686"/>
                  </a:lnTo>
                  <a:lnTo>
                    <a:pt x="1246997" y="510397"/>
                  </a:lnTo>
                  <a:lnTo>
                    <a:pt x="1230286" y="521654"/>
                  </a:lnTo>
                  <a:lnTo>
                    <a:pt x="1209802" y="525780"/>
                  </a:lnTo>
                  <a:lnTo>
                    <a:pt x="52577" y="525780"/>
                  </a:lnTo>
                  <a:lnTo>
                    <a:pt x="32093" y="521654"/>
                  </a:lnTo>
                  <a:lnTo>
                    <a:pt x="15382" y="510397"/>
                  </a:lnTo>
                  <a:lnTo>
                    <a:pt x="4125" y="493686"/>
                  </a:lnTo>
                  <a:lnTo>
                    <a:pt x="0" y="473201"/>
                  </a:lnTo>
                  <a:lnTo>
                    <a:pt x="0" y="5257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9" name="object 119"/>
          <p:cNvSpPr txBox="1"/>
          <p:nvPr/>
        </p:nvSpPr>
        <p:spPr>
          <a:xfrm>
            <a:off x="9903531" y="1046734"/>
            <a:ext cx="1234440" cy="2794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82880" marR="37465" indent="-142875">
              <a:lnSpc>
                <a:spcPts val="919"/>
              </a:lnSpc>
              <a:spcBef>
                <a:spcPts val="260"/>
              </a:spcBef>
            </a:pP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VII.</a:t>
            </a:r>
            <a:r>
              <a:rPr sz="9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9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las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FFFFFF"/>
                </a:solidFill>
                <a:latin typeface="Georgia"/>
                <a:cs typeface="Georgia"/>
              </a:rPr>
              <a:t>Sanciones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900" spc="-5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900" spc="-10" dirty="0">
                <a:solidFill>
                  <a:srgbClr val="FFFFFF"/>
                </a:solidFill>
                <a:latin typeface="Georgia"/>
                <a:cs typeface="Georgia"/>
              </a:rPr>
              <a:t> Indemnizaciones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9883140" y="1488439"/>
            <a:ext cx="1275080" cy="800100"/>
            <a:chOff x="9883140" y="1488439"/>
            <a:chExt cx="1275080" cy="800100"/>
          </a:xfrm>
        </p:grpSpPr>
        <p:sp>
          <p:nvSpPr>
            <p:cNvPr id="121" name="object 121"/>
            <p:cNvSpPr/>
            <p:nvPr/>
          </p:nvSpPr>
          <p:spPr>
            <a:xfrm>
              <a:off x="10492740" y="1488439"/>
              <a:ext cx="53340" cy="55880"/>
            </a:xfrm>
            <a:custGeom>
              <a:avLst/>
              <a:gdLst/>
              <a:ahLst/>
              <a:cxnLst/>
              <a:rect l="l" t="t" r="r" b="b"/>
              <a:pathLst>
                <a:path w="53340" h="55880">
                  <a:moveTo>
                    <a:pt x="44450" y="0"/>
                  </a:moveTo>
                  <a:lnTo>
                    <a:pt x="8889" y="0"/>
                  </a:lnTo>
                  <a:lnTo>
                    <a:pt x="8889" y="29210"/>
                  </a:lnTo>
                  <a:lnTo>
                    <a:pt x="0" y="29210"/>
                  </a:lnTo>
                  <a:lnTo>
                    <a:pt x="26669" y="55880"/>
                  </a:lnTo>
                  <a:lnTo>
                    <a:pt x="53339" y="29210"/>
                  </a:lnTo>
                  <a:lnTo>
                    <a:pt x="44450" y="29210"/>
                  </a:lnTo>
                  <a:lnTo>
                    <a:pt x="4445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889490" y="1573529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1191513" y="0"/>
                  </a:moveTo>
                  <a:lnTo>
                    <a:pt x="70865" y="0"/>
                  </a:lnTo>
                  <a:lnTo>
                    <a:pt x="43291" y="5572"/>
                  </a:lnTo>
                  <a:lnTo>
                    <a:pt x="20764" y="20764"/>
                  </a:lnTo>
                  <a:lnTo>
                    <a:pt x="5572" y="43291"/>
                  </a:lnTo>
                  <a:lnTo>
                    <a:pt x="0" y="70866"/>
                  </a:lnTo>
                  <a:lnTo>
                    <a:pt x="0" y="637794"/>
                  </a:lnTo>
                  <a:lnTo>
                    <a:pt x="5572" y="665368"/>
                  </a:lnTo>
                  <a:lnTo>
                    <a:pt x="20764" y="687895"/>
                  </a:lnTo>
                  <a:lnTo>
                    <a:pt x="43291" y="703087"/>
                  </a:lnTo>
                  <a:lnTo>
                    <a:pt x="70865" y="708660"/>
                  </a:lnTo>
                  <a:lnTo>
                    <a:pt x="1191513" y="708660"/>
                  </a:lnTo>
                  <a:lnTo>
                    <a:pt x="1219088" y="703087"/>
                  </a:lnTo>
                  <a:lnTo>
                    <a:pt x="1241615" y="687895"/>
                  </a:lnTo>
                  <a:lnTo>
                    <a:pt x="1256807" y="665368"/>
                  </a:lnTo>
                  <a:lnTo>
                    <a:pt x="1262379" y="637794"/>
                  </a:lnTo>
                  <a:lnTo>
                    <a:pt x="1262379" y="70866"/>
                  </a:lnTo>
                  <a:lnTo>
                    <a:pt x="1256807" y="43291"/>
                  </a:lnTo>
                  <a:lnTo>
                    <a:pt x="1241615" y="20764"/>
                  </a:lnTo>
                  <a:lnTo>
                    <a:pt x="1219088" y="5572"/>
                  </a:lnTo>
                  <a:lnTo>
                    <a:pt x="1191513" y="0"/>
                  </a:lnTo>
                  <a:close/>
                </a:path>
              </a:pathLst>
            </a:custGeom>
            <a:solidFill>
              <a:srgbClr val="D4E2C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889490" y="1573529"/>
              <a:ext cx="1262380" cy="708660"/>
            </a:xfrm>
            <a:custGeom>
              <a:avLst/>
              <a:gdLst/>
              <a:ahLst/>
              <a:cxnLst/>
              <a:rect l="l" t="t" r="r" b="b"/>
              <a:pathLst>
                <a:path w="1262379" h="708660">
                  <a:moveTo>
                    <a:pt x="0" y="70866"/>
                  </a:moveTo>
                  <a:lnTo>
                    <a:pt x="5572" y="43291"/>
                  </a:lnTo>
                  <a:lnTo>
                    <a:pt x="20764" y="20764"/>
                  </a:lnTo>
                  <a:lnTo>
                    <a:pt x="43291" y="5572"/>
                  </a:lnTo>
                  <a:lnTo>
                    <a:pt x="70865" y="0"/>
                  </a:lnTo>
                  <a:lnTo>
                    <a:pt x="1191513" y="0"/>
                  </a:lnTo>
                  <a:lnTo>
                    <a:pt x="1219088" y="5572"/>
                  </a:lnTo>
                  <a:lnTo>
                    <a:pt x="1241615" y="20764"/>
                  </a:lnTo>
                  <a:lnTo>
                    <a:pt x="1256807" y="43291"/>
                  </a:lnTo>
                  <a:lnTo>
                    <a:pt x="1262379" y="70866"/>
                  </a:lnTo>
                  <a:lnTo>
                    <a:pt x="1262379" y="637794"/>
                  </a:lnTo>
                  <a:lnTo>
                    <a:pt x="1256807" y="665368"/>
                  </a:lnTo>
                  <a:lnTo>
                    <a:pt x="1241615" y="687895"/>
                  </a:lnTo>
                  <a:lnTo>
                    <a:pt x="1219088" y="703087"/>
                  </a:lnTo>
                  <a:lnTo>
                    <a:pt x="1191513" y="708660"/>
                  </a:lnTo>
                  <a:lnTo>
                    <a:pt x="70865" y="708660"/>
                  </a:lnTo>
                  <a:lnTo>
                    <a:pt x="43291" y="703087"/>
                  </a:lnTo>
                  <a:lnTo>
                    <a:pt x="20764" y="687895"/>
                  </a:lnTo>
                  <a:lnTo>
                    <a:pt x="5572" y="665368"/>
                  </a:lnTo>
                  <a:lnTo>
                    <a:pt x="0" y="637794"/>
                  </a:lnTo>
                  <a:lnTo>
                    <a:pt x="0" y="70866"/>
                  </a:lnTo>
                  <a:close/>
                </a:path>
              </a:pathLst>
            </a:custGeom>
            <a:ln w="12700">
              <a:solidFill>
                <a:srgbClr val="D4E2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4" name="object 124"/>
          <p:cNvSpPr txBox="1"/>
          <p:nvPr/>
        </p:nvSpPr>
        <p:spPr>
          <a:xfrm>
            <a:off x="10129901" y="1726946"/>
            <a:ext cx="784860" cy="350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560" marR="5080" indent="-150495">
              <a:lnSpc>
                <a:spcPct val="118500"/>
              </a:lnSpc>
              <a:spcBef>
                <a:spcPts val="100"/>
              </a:spcBef>
            </a:pPr>
            <a:r>
              <a:rPr sz="900" dirty="0">
                <a:latin typeface="Georgia"/>
                <a:cs typeface="Georgia"/>
              </a:rPr>
              <a:t>Capítulo</a:t>
            </a:r>
            <a:r>
              <a:rPr sz="900" spc="-25" dirty="0">
                <a:latin typeface="Georgia"/>
                <a:cs typeface="Georgia"/>
              </a:rPr>
              <a:t> </a:t>
            </a:r>
            <a:r>
              <a:rPr sz="900" spc="-10" dirty="0">
                <a:latin typeface="Georgia"/>
                <a:cs typeface="Georgia"/>
              </a:rPr>
              <a:t>Único (112-</a:t>
            </a:r>
            <a:r>
              <a:rPr sz="900" spc="-20" dirty="0">
                <a:latin typeface="Georgia"/>
                <a:cs typeface="Georgia"/>
              </a:rPr>
              <a:t>118)</a:t>
            </a:r>
            <a:endParaRPr sz="900">
              <a:latin typeface="Georgia"/>
              <a:cs typeface="Georgia"/>
            </a:endParaRPr>
          </a:p>
        </p:txBody>
      </p:sp>
      <p:grpSp>
        <p:nvGrpSpPr>
          <p:cNvPr id="125" name="object 125"/>
          <p:cNvGrpSpPr/>
          <p:nvPr/>
        </p:nvGrpSpPr>
        <p:grpSpPr>
          <a:xfrm>
            <a:off x="10767059" y="2776220"/>
            <a:ext cx="1277620" cy="538480"/>
            <a:chOff x="10767059" y="2776220"/>
            <a:chExt cx="1277620" cy="538480"/>
          </a:xfrm>
        </p:grpSpPr>
        <p:sp>
          <p:nvSpPr>
            <p:cNvPr id="126" name="object 126"/>
            <p:cNvSpPr/>
            <p:nvPr/>
          </p:nvSpPr>
          <p:spPr>
            <a:xfrm>
              <a:off x="10773409" y="2782570"/>
              <a:ext cx="1264920" cy="525780"/>
            </a:xfrm>
            <a:custGeom>
              <a:avLst/>
              <a:gdLst/>
              <a:ahLst/>
              <a:cxnLst/>
              <a:rect l="l" t="t" r="r" b="b"/>
              <a:pathLst>
                <a:path w="1264920" h="525779">
                  <a:moveTo>
                    <a:pt x="0" y="52577"/>
                  </a:moveTo>
                  <a:lnTo>
                    <a:pt x="4125" y="32093"/>
                  </a:lnTo>
                  <a:lnTo>
                    <a:pt x="15382" y="15382"/>
                  </a:lnTo>
                  <a:lnTo>
                    <a:pt x="32093" y="4125"/>
                  </a:lnTo>
                  <a:lnTo>
                    <a:pt x="52578" y="0"/>
                  </a:lnTo>
                  <a:lnTo>
                    <a:pt x="1212342" y="0"/>
                  </a:lnTo>
                  <a:lnTo>
                    <a:pt x="1232826" y="4125"/>
                  </a:lnTo>
                  <a:lnTo>
                    <a:pt x="1249537" y="15382"/>
                  </a:lnTo>
                  <a:lnTo>
                    <a:pt x="1260794" y="32093"/>
                  </a:lnTo>
                  <a:lnTo>
                    <a:pt x="1264920" y="52577"/>
                  </a:lnTo>
                  <a:lnTo>
                    <a:pt x="1264920" y="473201"/>
                  </a:lnTo>
                  <a:lnTo>
                    <a:pt x="1260794" y="493686"/>
                  </a:lnTo>
                  <a:lnTo>
                    <a:pt x="1249537" y="510397"/>
                  </a:lnTo>
                  <a:lnTo>
                    <a:pt x="1232826" y="521654"/>
                  </a:lnTo>
                  <a:lnTo>
                    <a:pt x="1212342" y="525779"/>
                  </a:lnTo>
                  <a:lnTo>
                    <a:pt x="52578" y="525779"/>
                  </a:lnTo>
                  <a:lnTo>
                    <a:pt x="32093" y="521654"/>
                  </a:lnTo>
                  <a:lnTo>
                    <a:pt x="15382" y="510397"/>
                  </a:lnTo>
                  <a:lnTo>
                    <a:pt x="4125" y="493686"/>
                  </a:lnTo>
                  <a:lnTo>
                    <a:pt x="0" y="473201"/>
                  </a:lnTo>
                  <a:lnTo>
                    <a:pt x="0" y="52577"/>
                  </a:lnTo>
                  <a:close/>
                </a:path>
              </a:pathLst>
            </a:custGeom>
            <a:ln w="12700">
              <a:solidFill>
                <a:srgbClr val="3399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0787379" y="2796540"/>
              <a:ext cx="1234440" cy="495300"/>
            </a:xfrm>
            <a:custGeom>
              <a:avLst/>
              <a:gdLst/>
              <a:ahLst/>
              <a:cxnLst/>
              <a:rect l="l" t="t" r="r" b="b"/>
              <a:pathLst>
                <a:path w="1234440" h="495300">
                  <a:moveTo>
                    <a:pt x="0" y="495300"/>
                  </a:moveTo>
                  <a:lnTo>
                    <a:pt x="1234440" y="495300"/>
                  </a:lnTo>
                  <a:lnTo>
                    <a:pt x="1234440" y="0"/>
                  </a:lnTo>
                  <a:lnTo>
                    <a:pt x="0" y="0"/>
                  </a:lnTo>
                  <a:lnTo>
                    <a:pt x="0" y="495300"/>
                  </a:lnTo>
                  <a:close/>
                </a:path>
              </a:pathLst>
            </a:custGeom>
            <a:ln w="9525">
              <a:solidFill>
                <a:srgbClr val="3399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/>
          <p:nvPr/>
        </p:nvSpPr>
        <p:spPr>
          <a:xfrm>
            <a:off x="10801998" y="2954020"/>
            <a:ext cx="12065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6545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3A3838"/>
                </a:solidFill>
                <a:latin typeface="Georgia"/>
                <a:cs typeface="Georgia"/>
              </a:rPr>
              <a:t>Transitorios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11162030" y="1211580"/>
            <a:ext cx="281305" cy="1543685"/>
          </a:xfrm>
          <a:custGeom>
            <a:avLst/>
            <a:gdLst/>
            <a:ahLst/>
            <a:cxnLst/>
            <a:rect l="l" t="t" r="r" b="b"/>
            <a:pathLst>
              <a:path w="281304" h="1543685">
                <a:moveTo>
                  <a:pt x="236854" y="1467104"/>
                </a:moveTo>
                <a:lnTo>
                  <a:pt x="205104" y="1467104"/>
                </a:lnTo>
                <a:lnTo>
                  <a:pt x="243204" y="1543304"/>
                </a:lnTo>
                <a:lnTo>
                  <a:pt x="274954" y="1479804"/>
                </a:lnTo>
                <a:lnTo>
                  <a:pt x="236854" y="1479804"/>
                </a:lnTo>
                <a:lnTo>
                  <a:pt x="236854" y="1467104"/>
                </a:lnTo>
                <a:close/>
              </a:path>
              <a:path w="281304" h="1543685">
                <a:moveTo>
                  <a:pt x="236854" y="6350"/>
                </a:moveTo>
                <a:lnTo>
                  <a:pt x="236854" y="1479804"/>
                </a:lnTo>
                <a:lnTo>
                  <a:pt x="249554" y="1479804"/>
                </a:lnTo>
                <a:lnTo>
                  <a:pt x="249554" y="12700"/>
                </a:lnTo>
                <a:lnTo>
                  <a:pt x="243204" y="12700"/>
                </a:lnTo>
                <a:lnTo>
                  <a:pt x="236854" y="6350"/>
                </a:lnTo>
                <a:close/>
              </a:path>
              <a:path w="281304" h="1543685">
                <a:moveTo>
                  <a:pt x="281304" y="1467104"/>
                </a:moveTo>
                <a:lnTo>
                  <a:pt x="249554" y="1467104"/>
                </a:lnTo>
                <a:lnTo>
                  <a:pt x="249554" y="1479804"/>
                </a:lnTo>
                <a:lnTo>
                  <a:pt x="274954" y="1479804"/>
                </a:lnTo>
                <a:lnTo>
                  <a:pt x="281304" y="1467104"/>
                </a:lnTo>
                <a:close/>
              </a:path>
              <a:path w="281304" h="1543685">
                <a:moveTo>
                  <a:pt x="249554" y="0"/>
                </a:moveTo>
                <a:lnTo>
                  <a:pt x="0" y="0"/>
                </a:lnTo>
                <a:lnTo>
                  <a:pt x="0" y="12700"/>
                </a:lnTo>
                <a:lnTo>
                  <a:pt x="236854" y="12700"/>
                </a:lnTo>
                <a:lnTo>
                  <a:pt x="236854" y="6350"/>
                </a:lnTo>
                <a:lnTo>
                  <a:pt x="249554" y="6350"/>
                </a:lnTo>
                <a:lnTo>
                  <a:pt x="249554" y="0"/>
                </a:lnTo>
                <a:close/>
              </a:path>
              <a:path w="281304" h="1543685">
                <a:moveTo>
                  <a:pt x="249554" y="6350"/>
                </a:moveTo>
                <a:lnTo>
                  <a:pt x="236854" y="6350"/>
                </a:lnTo>
                <a:lnTo>
                  <a:pt x="243204" y="12700"/>
                </a:lnTo>
                <a:lnTo>
                  <a:pt x="249554" y="12700"/>
                </a:lnTo>
                <a:lnTo>
                  <a:pt x="249554" y="635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90500" y="1099819"/>
            <a:ext cx="876300" cy="548640"/>
          </a:xfrm>
          <a:custGeom>
            <a:avLst/>
            <a:gdLst/>
            <a:ahLst/>
            <a:cxnLst/>
            <a:rect l="l" t="t" r="r" b="b"/>
            <a:pathLst>
              <a:path w="876300" h="548639">
                <a:moveTo>
                  <a:pt x="601980" y="0"/>
                </a:moveTo>
                <a:lnTo>
                  <a:pt x="601980" y="137159"/>
                </a:lnTo>
                <a:lnTo>
                  <a:pt x="0" y="137159"/>
                </a:lnTo>
                <a:lnTo>
                  <a:pt x="0" y="411479"/>
                </a:lnTo>
                <a:lnTo>
                  <a:pt x="601980" y="411479"/>
                </a:lnTo>
                <a:lnTo>
                  <a:pt x="601980" y="548639"/>
                </a:lnTo>
                <a:lnTo>
                  <a:pt x="876300" y="274319"/>
                </a:lnTo>
                <a:lnTo>
                  <a:pt x="60198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269875" y="1265554"/>
            <a:ext cx="575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Georgia"/>
                <a:cs typeface="Georgia"/>
              </a:rPr>
              <a:t>Títulos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152400" y="1724660"/>
            <a:ext cx="1071880" cy="551180"/>
          </a:xfrm>
          <a:custGeom>
            <a:avLst/>
            <a:gdLst/>
            <a:ahLst/>
            <a:cxnLst/>
            <a:rect l="l" t="t" r="r" b="b"/>
            <a:pathLst>
              <a:path w="1071880" h="551180">
                <a:moveTo>
                  <a:pt x="796290" y="0"/>
                </a:moveTo>
                <a:lnTo>
                  <a:pt x="796290" y="137794"/>
                </a:lnTo>
                <a:lnTo>
                  <a:pt x="0" y="137794"/>
                </a:lnTo>
                <a:lnTo>
                  <a:pt x="0" y="413385"/>
                </a:lnTo>
                <a:lnTo>
                  <a:pt x="796290" y="413385"/>
                </a:lnTo>
                <a:lnTo>
                  <a:pt x="796290" y="551179"/>
                </a:lnTo>
                <a:lnTo>
                  <a:pt x="1071880" y="275589"/>
                </a:lnTo>
                <a:lnTo>
                  <a:pt x="79629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230822" y="1891665"/>
            <a:ext cx="7715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Georgia"/>
                <a:cs typeface="Georgia"/>
              </a:rPr>
              <a:t>Capítulos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093329" y="4043425"/>
            <a:ext cx="3602354" cy="72707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800" b="1" dirty="0">
                <a:latin typeface="Georgia"/>
                <a:cs typeface="Georgia"/>
              </a:rPr>
              <a:t>Estructura</a:t>
            </a:r>
            <a:r>
              <a:rPr sz="1800" b="1" spc="-5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de</a:t>
            </a:r>
            <a:r>
              <a:rPr sz="1800" b="1" spc="-35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la</a:t>
            </a:r>
            <a:r>
              <a:rPr sz="1800" b="1" spc="10" dirty="0">
                <a:latin typeface="Georgia"/>
                <a:cs typeface="Georgia"/>
              </a:rPr>
              <a:t> </a:t>
            </a:r>
            <a:r>
              <a:rPr sz="1800" b="1" spc="-10" dirty="0">
                <a:latin typeface="Georgia"/>
                <a:cs typeface="Georgia"/>
              </a:rPr>
              <a:t>LFPRH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800" dirty="0">
                <a:latin typeface="Georgia"/>
                <a:cs typeface="Georgia"/>
              </a:rPr>
              <a:t>La</a:t>
            </a:r>
            <a:r>
              <a:rPr sz="1800" spc="8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LFPRH</a:t>
            </a:r>
            <a:r>
              <a:rPr sz="1800" spc="7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se</a:t>
            </a:r>
            <a:r>
              <a:rPr sz="1800" spc="8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integra</a:t>
            </a:r>
            <a:r>
              <a:rPr sz="1800" spc="8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por</a:t>
            </a:r>
            <a:r>
              <a:rPr sz="1800" spc="10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7</a:t>
            </a:r>
            <a:r>
              <a:rPr sz="1800" spc="9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Títulos,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093329" y="4744973"/>
            <a:ext cx="3602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625" algn="l"/>
                <a:tab pos="725805" algn="l"/>
                <a:tab pos="1135380" algn="l"/>
                <a:tab pos="2212340" algn="l"/>
                <a:tab pos="3254375" algn="l"/>
              </a:tabLst>
            </a:pPr>
            <a:r>
              <a:rPr sz="1800" spc="-50" dirty="0">
                <a:latin typeface="Georgia"/>
                <a:cs typeface="Georgia"/>
              </a:rPr>
              <a:t>y</a:t>
            </a:r>
            <a:r>
              <a:rPr sz="1800" dirty="0">
                <a:latin typeface="Georgia"/>
                <a:cs typeface="Georgia"/>
              </a:rPr>
              <a:t>	</a:t>
            </a:r>
            <a:r>
              <a:rPr sz="1800" spc="-25" dirty="0">
                <a:latin typeface="Georgia"/>
                <a:cs typeface="Georgia"/>
              </a:rPr>
              <a:t>en</a:t>
            </a:r>
            <a:r>
              <a:rPr sz="1800" dirty="0">
                <a:latin typeface="Georgia"/>
                <a:cs typeface="Georgia"/>
              </a:rPr>
              <a:t>	</a:t>
            </a:r>
            <a:r>
              <a:rPr sz="1800" spc="-25" dirty="0">
                <a:latin typeface="Georgia"/>
                <a:cs typeface="Georgia"/>
              </a:rPr>
              <a:t>su</a:t>
            </a:r>
            <a:r>
              <a:rPr sz="1800" dirty="0">
                <a:latin typeface="Georgia"/>
                <a:cs typeface="Georgia"/>
              </a:rPr>
              <a:t>	</a:t>
            </a:r>
            <a:r>
              <a:rPr sz="1800" spc="-10" dirty="0">
                <a:latin typeface="Georgia"/>
                <a:cs typeface="Georgia"/>
              </a:rPr>
              <a:t>conjunto</a:t>
            </a:r>
            <a:r>
              <a:rPr sz="1800" dirty="0">
                <a:latin typeface="Georgia"/>
                <a:cs typeface="Georgia"/>
              </a:rPr>
              <a:t>	</a:t>
            </a:r>
            <a:r>
              <a:rPr sz="1800" spc="-10" dirty="0">
                <a:latin typeface="Georgia"/>
                <a:cs typeface="Georgia"/>
              </a:rPr>
              <a:t>contiene</a:t>
            </a:r>
            <a:r>
              <a:rPr sz="1800" dirty="0">
                <a:latin typeface="Georgia"/>
                <a:cs typeface="Georgia"/>
              </a:rPr>
              <a:t>	</a:t>
            </a:r>
            <a:r>
              <a:rPr sz="1800" spc="-25" dirty="0">
                <a:latin typeface="Georgia"/>
                <a:cs typeface="Georgia"/>
              </a:rPr>
              <a:t>118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9655809" y="5019103"/>
            <a:ext cx="6426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Georgia"/>
                <a:cs typeface="Georgia"/>
              </a:rPr>
              <a:t>(más</a:t>
            </a:r>
            <a:endParaRPr sz="1800">
              <a:latin typeface="Georgia"/>
              <a:cs typeface="Georgia"/>
            </a:endParaRPr>
          </a:p>
          <a:p>
            <a:pPr marL="386080">
              <a:lnSpc>
                <a:spcPct val="100000"/>
              </a:lnSpc>
              <a:spcBef>
                <a:spcPts val="5"/>
              </a:spcBef>
            </a:pPr>
            <a:r>
              <a:rPr sz="1800" spc="-25" dirty="0">
                <a:latin typeface="Georgia"/>
                <a:cs typeface="Georgia"/>
              </a:rPr>
              <a:t>de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0839704" y="5019103"/>
            <a:ext cx="8559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Georgia"/>
                <a:cs typeface="Georgia"/>
              </a:rPr>
              <a:t>diversas</a:t>
            </a:r>
            <a:endParaRPr sz="18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Georgia"/>
                <a:cs typeface="Georgia"/>
              </a:rPr>
              <a:t>carácter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093329" y="5019103"/>
            <a:ext cx="138112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Georgia"/>
                <a:cs typeface="Georgia"/>
              </a:rPr>
              <a:t>artículos disposiciones transitorio)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39" name="object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508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Objetivo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Estructura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LFPRH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49680" y="1729739"/>
            <a:ext cx="1285240" cy="772160"/>
            <a:chOff x="1249680" y="1729739"/>
            <a:chExt cx="1285240" cy="772160"/>
          </a:xfrm>
        </p:grpSpPr>
        <p:sp>
          <p:nvSpPr>
            <p:cNvPr id="3" name="object 3"/>
            <p:cNvSpPr/>
            <p:nvPr/>
          </p:nvSpPr>
          <p:spPr>
            <a:xfrm>
              <a:off x="1256030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39" h="759460">
                  <a:moveTo>
                    <a:pt x="1196594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5" y="759460"/>
                  </a:lnTo>
                  <a:lnTo>
                    <a:pt x="1196594" y="759460"/>
                  </a:lnTo>
                  <a:lnTo>
                    <a:pt x="1226141" y="753487"/>
                  </a:lnTo>
                  <a:lnTo>
                    <a:pt x="1250283" y="737203"/>
                  </a:lnTo>
                  <a:lnTo>
                    <a:pt x="1266567" y="713061"/>
                  </a:lnTo>
                  <a:lnTo>
                    <a:pt x="1272539" y="683513"/>
                  </a:lnTo>
                  <a:lnTo>
                    <a:pt x="1272539" y="75946"/>
                  </a:lnTo>
                  <a:lnTo>
                    <a:pt x="1266567" y="46398"/>
                  </a:lnTo>
                  <a:lnTo>
                    <a:pt x="1250283" y="22256"/>
                  </a:lnTo>
                  <a:lnTo>
                    <a:pt x="1226141" y="5972"/>
                  </a:lnTo>
                  <a:lnTo>
                    <a:pt x="119659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56030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39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96594" y="0"/>
                  </a:lnTo>
                  <a:lnTo>
                    <a:pt x="1226141" y="5972"/>
                  </a:lnTo>
                  <a:lnTo>
                    <a:pt x="1250283" y="22256"/>
                  </a:lnTo>
                  <a:lnTo>
                    <a:pt x="1266567" y="46398"/>
                  </a:lnTo>
                  <a:lnTo>
                    <a:pt x="1272539" y="75946"/>
                  </a:lnTo>
                  <a:lnTo>
                    <a:pt x="1272539" y="683513"/>
                  </a:lnTo>
                  <a:lnTo>
                    <a:pt x="1266567" y="713061"/>
                  </a:lnTo>
                  <a:lnTo>
                    <a:pt x="1250283" y="737203"/>
                  </a:lnTo>
                  <a:lnTo>
                    <a:pt x="1226141" y="753487"/>
                  </a:lnTo>
                  <a:lnTo>
                    <a:pt x="1196594" y="759460"/>
                  </a:lnTo>
                  <a:lnTo>
                    <a:pt x="75945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429766" y="1947545"/>
            <a:ext cx="920750" cy="30734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82880" marR="5080" indent="-170180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I.</a:t>
            </a:r>
            <a:r>
              <a:rPr sz="10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Disposiciones Generales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49680" y="2522220"/>
            <a:ext cx="1285240" cy="805180"/>
            <a:chOff x="1249680" y="2522220"/>
            <a:chExt cx="1285240" cy="805180"/>
          </a:xfrm>
        </p:grpSpPr>
        <p:sp>
          <p:nvSpPr>
            <p:cNvPr id="7" name="object 7"/>
            <p:cNvSpPr/>
            <p:nvPr/>
          </p:nvSpPr>
          <p:spPr>
            <a:xfrm>
              <a:off x="1861820" y="2522220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80" h="53339">
                  <a:moveTo>
                    <a:pt x="46609" y="0"/>
                  </a:moveTo>
                  <a:lnTo>
                    <a:pt x="9271" y="0"/>
                  </a:lnTo>
                  <a:lnTo>
                    <a:pt x="9271" y="26669"/>
                  </a:lnTo>
                  <a:lnTo>
                    <a:pt x="0" y="26669"/>
                  </a:lnTo>
                  <a:lnTo>
                    <a:pt x="27940" y="53339"/>
                  </a:lnTo>
                  <a:lnTo>
                    <a:pt x="55880" y="26669"/>
                  </a:lnTo>
                  <a:lnTo>
                    <a:pt x="46609" y="2666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56030" y="2604770"/>
              <a:ext cx="1272540" cy="716280"/>
            </a:xfrm>
            <a:custGeom>
              <a:avLst/>
              <a:gdLst/>
              <a:ahLst/>
              <a:cxnLst/>
              <a:rect l="l" t="t" r="r" b="b"/>
              <a:pathLst>
                <a:path w="1272539" h="716279">
                  <a:moveTo>
                    <a:pt x="1200912" y="0"/>
                  </a:moveTo>
                  <a:lnTo>
                    <a:pt x="71628" y="0"/>
                  </a:lnTo>
                  <a:lnTo>
                    <a:pt x="43773" y="5637"/>
                  </a:lnTo>
                  <a:lnTo>
                    <a:pt x="21002" y="21002"/>
                  </a:lnTo>
                  <a:lnTo>
                    <a:pt x="5637" y="43773"/>
                  </a:lnTo>
                  <a:lnTo>
                    <a:pt x="0" y="71627"/>
                  </a:lnTo>
                  <a:lnTo>
                    <a:pt x="0" y="644651"/>
                  </a:lnTo>
                  <a:lnTo>
                    <a:pt x="5637" y="672506"/>
                  </a:lnTo>
                  <a:lnTo>
                    <a:pt x="21002" y="695277"/>
                  </a:lnTo>
                  <a:lnTo>
                    <a:pt x="43773" y="710642"/>
                  </a:lnTo>
                  <a:lnTo>
                    <a:pt x="71628" y="716279"/>
                  </a:lnTo>
                  <a:lnTo>
                    <a:pt x="1200912" y="716279"/>
                  </a:lnTo>
                  <a:lnTo>
                    <a:pt x="1228766" y="710642"/>
                  </a:lnTo>
                  <a:lnTo>
                    <a:pt x="1251537" y="695277"/>
                  </a:lnTo>
                  <a:lnTo>
                    <a:pt x="1266902" y="672506"/>
                  </a:lnTo>
                  <a:lnTo>
                    <a:pt x="1272539" y="644651"/>
                  </a:lnTo>
                  <a:lnTo>
                    <a:pt x="1272539" y="71627"/>
                  </a:lnTo>
                  <a:lnTo>
                    <a:pt x="1266902" y="43773"/>
                  </a:lnTo>
                  <a:lnTo>
                    <a:pt x="1251537" y="21002"/>
                  </a:lnTo>
                  <a:lnTo>
                    <a:pt x="1228766" y="5637"/>
                  </a:lnTo>
                  <a:lnTo>
                    <a:pt x="1200912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56030" y="2604770"/>
              <a:ext cx="1272540" cy="716280"/>
            </a:xfrm>
            <a:custGeom>
              <a:avLst/>
              <a:gdLst/>
              <a:ahLst/>
              <a:cxnLst/>
              <a:rect l="l" t="t" r="r" b="b"/>
              <a:pathLst>
                <a:path w="1272539" h="716279">
                  <a:moveTo>
                    <a:pt x="0" y="71627"/>
                  </a:moveTo>
                  <a:lnTo>
                    <a:pt x="5637" y="43773"/>
                  </a:lnTo>
                  <a:lnTo>
                    <a:pt x="21002" y="21002"/>
                  </a:lnTo>
                  <a:lnTo>
                    <a:pt x="43773" y="5637"/>
                  </a:lnTo>
                  <a:lnTo>
                    <a:pt x="71628" y="0"/>
                  </a:lnTo>
                  <a:lnTo>
                    <a:pt x="1200912" y="0"/>
                  </a:lnTo>
                  <a:lnTo>
                    <a:pt x="1228766" y="5637"/>
                  </a:lnTo>
                  <a:lnTo>
                    <a:pt x="1251537" y="21002"/>
                  </a:lnTo>
                  <a:lnTo>
                    <a:pt x="1266902" y="43773"/>
                  </a:lnTo>
                  <a:lnTo>
                    <a:pt x="1272539" y="71627"/>
                  </a:lnTo>
                  <a:lnTo>
                    <a:pt x="1272539" y="644651"/>
                  </a:lnTo>
                  <a:lnTo>
                    <a:pt x="1266902" y="672506"/>
                  </a:lnTo>
                  <a:lnTo>
                    <a:pt x="1251537" y="695277"/>
                  </a:lnTo>
                  <a:lnTo>
                    <a:pt x="1228766" y="710642"/>
                  </a:lnTo>
                  <a:lnTo>
                    <a:pt x="1200912" y="716279"/>
                  </a:lnTo>
                  <a:lnTo>
                    <a:pt x="71628" y="716279"/>
                  </a:lnTo>
                  <a:lnTo>
                    <a:pt x="43773" y="710642"/>
                  </a:lnTo>
                  <a:lnTo>
                    <a:pt x="21002" y="695277"/>
                  </a:lnTo>
                  <a:lnTo>
                    <a:pt x="5637" y="672506"/>
                  </a:lnTo>
                  <a:lnTo>
                    <a:pt x="0" y="644651"/>
                  </a:lnTo>
                  <a:lnTo>
                    <a:pt x="0" y="71627"/>
                  </a:lnTo>
                  <a:close/>
                </a:path>
              </a:pathLst>
            </a:custGeom>
            <a:ln w="12700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275714" y="2729865"/>
            <a:ext cx="1233170" cy="43688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65100" marR="5080" indent="-153035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latin typeface="Georgia"/>
                <a:cs typeface="Georgia"/>
              </a:rPr>
              <a:t>I.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 las </a:t>
            </a:r>
            <a:r>
              <a:rPr sz="1000" spc="-10" dirty="0">
                <a:latin typeface="Georgia"/>
                <a:cs typeface="Georgia"/>
              </a:rPr>
              <a:t>definiciones, </a:t>
            </a:r>
            <a:r>
              <a:rPr sz="1000" dirty="0">
                <a:latin typeface="Georgia"/>
                <a:cs typeface="Georgia"/>
              </a:rPr>
              <a:t>interpretación</a:t>
            </a:r>
            <a:r>
              <a:rPr sz="1000" spc="-40" dirty="0">
                <a:latin typeface="Georgia"/>
                <a:cs typeface="Georgia"/>
              </a:rPr>
              <a:t> </a:t>
            </a:r>
            <a:r>
              <a:rPr sz="1000" spc="-50" dirty="0">
                <a:latin typeface="Georgia"/>
                <a:cs typeface="Georgia"/>
              </a:rPr>
              <a:t>y</a:t>
            </a:r>
            <a:endParaRPr sz="1000">
              <a:latin typeface="Georgia"/>
              <a:cs typeface="Georgia"/>
            </a:endParaRPr>
          </a:p>
          <a:p>
            <a:pPr marL="289560">
              <a:lnSpc>
                <a:spcPts val="1015"/>
              </a:lnSpc>
            </a:pPr>
            <a:r>
              <a:rPr sz="1000" dirty="0">
                <a:latin typeface="Georgia"/>
                <a:cs typeface="Georgia"/>
              </a:rPr>
              <a:t>plazos </a:t>
            </a:r>
            <a:r>
              <a:rPr sz="1000" spc="-10" dirty="0">
                <a:latin typeface="Georgia"/>
                <a:cs typeface="Georgia"/>
              </a:rPr>
              <a:t>(1-</a:t>
            </a:r>
            <a:r>
              <a:rPr sz="1000" spc="-25" dirty="0">
                <a:latin typeface="Georgia"/>
                <a:cs typeface="Georgia"/>
              </a:rPr>
              <a:t>5)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249680" y="3345179"/>
            <a:ext cx="1285240" cy="805180"/>
            <a:chOff x="1249680" y="3345179"/>
            <a:chExt cx="1285240" cy="805180"/>
          </a:xfrm>
        </p:grpSpPr>
        <p:sp>
          <p:nvSpPr>
            <p:cNvPr id="12" name="object 12"/>
            <p:cNvSpPr/>
            <p:nvPr/>
          </p:nvSpPr>
          <p:spPr>
            <a:xfrm>
              <a:off x="1861820" y="334517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80" h="55879">
                  <a:moveTo>
                    <a:pt x="46609" y="0"/>
                  </a:moveTo>
                  <a:lnTo>
                    <a:pt x="9271" y="0"/>
                  </a:lnTo>
                  <a:lnTo>
                    <a:pt x="9271" y="27940"/>
                  </a:lnTo>
                  <a:lnTo>
                    <a:pt x="0" y="27940"/>
                  </a:lnTo>
                  <a:lnTo>
                    <a:pt x="27940" y="55880"/>
                  </a:lnTo>
                  <a:lnTo>
                    <a:pt x="55880" y="27940"/>
                  </a:lnTo>
                  <a:lnTo>
                    <a:pt x="46609" y="2794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8A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56030" y="3430269"/>
              <a:ext cx="1272540" cy="713740"/>
            </a:xfrm>
            <a:custGeom>
              <a:avLst/>
              <a:gdLst/>
              <a:ahLst/>
              <a:cxnLst/>
              <a:rect l="l" t="t" r="r" b="b"/>
              <a:pathLst>
                <a:path w="1272539" h="713739">
                  <a:moveTo>
                    <a:pt x="1201165" y="0"/>
                  </a:moveTo>
                  <a:lnTo>
                    <a:pt x="71373" y="0"/>
                  </a:lnTo>
                  <a:lnTo>
                    <a:pt x="43612" y="5615"/>
                  </a:lnTo>
                  <a:lnTo>
                    <a:pt x="20923" y="20923"/>
                  </a:lnTo>
                  <a:lnTo>
                    <a:pt x="5615" y="43612"/>
                  </a:lnTo>
                  <a:lnTo>
                    <a:pt x="0" y="71374"/>
                  </a:lnTo>
                  <a:lnTo>
                    <a:pt x="0" y="642365"/>
                  </a:lnTo>
                  <a:lnTo>
                    <a:pt x="5615" y="670127"/>
                  </a:lnTo>
                  <a:lnTo>
                    <a:pt x="20923" y="692816"/>
                  </a:lnTo>
                  <a:lnTo>
                    <a:pt x="43612" y="708124"/>
                  </a:lnTo>
                  <a:lnTo>
                    <a:pt x="71373" y="713739"/>
                  </a:lnTo>
                  <a:lnTo>
                    <a:pt x="1201165" y="713739"/>
                  </a:lnTo>
                  <a:lnTo>
                    <a:pt x="1228927" y="708124"/>
                  </a:lnTo>
                  <a:lnTo>
                    <a:pt x="1251616" y="692816"/>
                  </a:lnTo>
                  <a:lnTo>
                    <a:pt x="1266924" y="670127"/>
                  </a:lnTo>
                  <a:lnTo>
                    <a:pt x="1272539" y="642365"/>
                  </a:lnTo>
                  <a:lnTo>
                    <a:pt x="1272539" y="71374"/>
                  </a:lnTo>
                  <a:lnTo>
                    <a:pt x="1266924" y="43612"/>
                  </a:lnTo>
                  <a:lnTo>
                    <a:pt x="1251616" y="20923"/>
                  </a:lnTo>
                  <a:lnTo>
                    <a:pt x="1228927" y="5615"/>
                  </a:lnTo>
                  <a:lnTo>
                    <a:pt x="1201165" y="0"/>
                  </a:lnTo>
                  <a:close/>
                </a:path>
              </a:pathLst>
            </a:custGeom>
            <a:solidFill>
              <a:srgbClr val="CFDAE9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56030" y="3430269"/>
              <a:ext cx="1272540" cy="713740"/>
            </a:xfrm>
            <a:custGeom>
              <a:avLst/>
              <a:gdLst/>
              <a:ahLst/>
              <a:cxnLst/>
              <a:rect l="l" t="t" r="r" b="b"/>
              <a:pathLst>
                <a:path w="1272539" h="713739">
                  <a:moveTo>
                    <a:pt x="0" y="71374"/>
                  </a:moveTo>
                  <a:lnTo>
                    <a:pt x="5615" y="43612"/>
                  </a:lnTo>
                  <a:lnTo>
                    <a:pt x="20923" y="20923"/>
                  </a:lnTo>
                  <a:lnTo>
                    <a:pt x="43612" y="5615"/>
                  </a:lnTo>
                  <a:lnTo>
                    <a:pt x="71373" y="0"/>
                  </a:lnTo>
                  <a:lnTo>
                    <a:pt x="1201165" y="0"/>
                  </a:lnTo>
                  <a:lnTo>
                    <a:pt x="1228927" y="5615"/>
                  </a:lnTo>
                  <a:lnTo>
                    <a:pt x="1251616" y="20923"/>
                  </a:lnTo>
                  <a:lnTo>
                    <a:pt x="1266924" y="43612"/>
                  </a:lnTo>
                  <a:lnTo>
                    <a:pt x="1272539" y="71374"/>
                  </a:lnTo>
                  <a:lnTo>
                    <a:pt x="1272539" y="642365"/>
                  </a:lnTo>
                  <a:lnTo>
                    <a:pt x="1266924" y="670127"/>
                  </a:lnTo>
                  <a:lnTo>
                    <a:pt x="1251616" y="692816"/>
                  </a:lnTo>
                  <a:lnTo>
                    <a:pt x="1228927" y="708124"/>
                  </a:lnTo>
                  <a:lnTo>
                    <a:pt x="1201165" y="713739"/>
                  </a:lnTo>
                  <a:lnTo>
                    <a:pt x="71373" y="713739"/>
                  </a:lnTo>
                  <a:lnTo>
                    <a:pt x="43612" y="708124"/>
                  </a:lnTo>
                  <a:lnTo>
                    <a:pt x="20923" y="692816"/>
                  </a:lnTo>
                  <a:lnTo>
                    <a:pt x="5615" y="670127"/>
                  </a:lnTo>
                  <a:lnTo>
                    <a:pt x="0" y="642365"/>
                  </a:lnTo>
                  <a:lnTo>
                    <a:pt x="0" y="71374"/>
                  </a:lnTo>
                  <a:close/>
                </a:path>
              </a:pathLst>
            </a:custGeom>
            <a:ln w="12700">
              <a:solidFill>
                <a:srgbClr val="CFDA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304036" y="3490341"/>
            <a:ext cx="1172210" cy="56959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121285">
              <a:lnSpc>
                <a:spcPct val="85100"/>
              </a:lnSpc>
              <a:spcBef>
                <a:spcPts val="275"/>
              </a:spcBef>
            </a:pPr>
            <a:r>
              <a:rPr sz="1000" dirty="0">
                <a:latin typeface="Georgia"/>
                <a:cs typeface="Georgia"/>
              </a:rPr>
              <a:t>II.</a:t>
            </a:r>
            <a:r>
              <a:rPr sz="1000" spc="-10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</a:t>
            </a:r>
            <a:r>
              <a:rPr sz="1000" spc="-10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las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spc="-10" dirty="0">
                <a:latin typeface="Georgia"/>
                <a:cs typeface="Georgia"/>
              </a:rPr>
              <a:t>Reglas </a:t>
            </a:r>
            <a:r>
              <a:rPr sz="1000" dirty="0">
                <a:latin typeface="Georgia"/>
                <a:cs typeface="Georgia"/>
              </a:rPr>
              <a:t>Generales y</a:t>
            </a:r>
            <a:r>
              <a:rPr sz="1000" spc="-1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</a:t>
            </a:r>
            <a:r>
              <a:rPr sz="1000" spc="-15" dirty="0">
                <a:latin typeface="Georgia"/>
                <a:cs typeface="Georgia"/>
              </a:rPr>
              <a:t> </a:t>
            </a:r>
            <a:r>
              <a:rPr sz="1000" spc="-25" dirty="0">
                <a:latin typeface="Georgia"/>
                <a:cs typeface="Georgia"/>
              </a:rPr>
              <a:t>los </a:t>
            </a:r>
            <a:r>
              <a:rPr sz="1000" dirty="0">
                <a:latin typeface="Georgia"/>
                <a:cs typeface="Georgia"/>
              </a:rPr>
              <a:t>Ejecutores</a:t>
            </a:r>
            <a:r>
              <a:rPr sz="1000" spc="-4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del </a:t>
            </a:r>
            <a:r>
              <a:rPr sz="1000" spc="-20" dirty="0">
                <a:latin typeface="Georgia"/>
                <a:cs typeface="Georgia"/>
              </a:rPr>
              <a:t>Gasto</a:t>
            </a:r>
            <a:endParaRPr sz="1000">
              <a:latin typeface="Georgia"/>
              <a:cs typeface="Georgia"/>
            </a:endParaRPr>
          </a:p>
          <a:p>
            <a:pPr marL="411480">
              <a:lnSpc>
                <a:spcPts val="1040"/>
              </a:lnSpc>
            </a:pPr>
            <a:r>
              <a:rPr sz="1000" dirty="0">
                <a:latin typeface="Georgia"/>
                <a:cs typeface="Georgia"/>
              </a:rPr>
              <a:t>(6-</a:t>
            </a:r>
            <a:r>
              <a:rPr sz="1000" spc="-25" dirty="0">
                <a:latin typeface="Georgia"/>
                <a:cs typeface="Georgia"/>
              </a:rPr>
              <a:t>10)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700020" y="1729739"/>
            <a:ext cx="1285240" cy="772160"/>
            <a:chOff x="2700020" y="1729739"/>
            <a:chExt cx="1285240" cy="772160"/>
          </a:xfrm>
        </p:grpSpPr>
        <p:sp>
          <p:nvSpPr>
            <p:cNvPr id="17" name="object 17"/>
            <p:cNvSpPr/>
            <p:nvPr/>
          </p:nvSpPr>
          <p:spPr>
            <a:xfrm>
              <a:off x="2706370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39" h="759460">
                  <a:moveTo>
                    <a:pt x="1196594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6" y="759460"/>
                  </a:lnTo>
                  <a:lnTo>
                    <a:pt x="1196594" y="759460"/>
                  </a:lnTo>
                  <a:lnTo>
                    <a:pt x="1226141" y="753487"/>
                  </a:lnTo>
                  <a:lnTo>
                    <a:pt x="1250283" y="737203"/>
                  </a:lnTo>
                  <a:lnTo>
                    <a:pt x="1266567" y="713061"/>
                  </a:lnTo>
                  <a:lnTo>
                    <a:pt x="1272540" y="683513"/>
                  </a:lnTo>
                  <a:lnTo>
                    <a:pt x="1272540" y="75946"/>
                  </a:lnTo>
                  <a:lnTo>
                    <a:pt x="1266567" y="46398"/>
                  </a:lnTo>
                  <a:lnTo>
                    <a:pt x="1250283" y="22256"/>
                  </a:lnTo>
                  <a:lnTo>
                    <a:pt x="1226141" y="5972"/>
                  </a:lnTo>
                  <a:lnTo>
                    <a:pt x="1196594" y="0"/>
                  </a:lnTo>
                  <a:close/>
                </a:path>
              </a:pathLst>
            </a:custGeom>
            <a:solidFill>
              <a:srgbClr val="449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06370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39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1196594" y="0"/>
                  </a:lnTo>
                  <a:lnTo>
                    <a:pt x="1226141" y="5972"/>
                  </a:lnTo>
                  <a:lnTo>
                    <a:pt x="1250283" y="22256"/>
                  </a:lnTo>
                  <a:lnTo>
                    <a:pt x="1266567" y="46398"/>
                  </a:lnTo>
                  <a:lnTo>
                    <a:pt x="1272540" y="75946"/>
                  </a:lnTo>
                  <a:lnTo>
                    <a:pt x="1272540" y="683513"/>
                  </a:lnTo>
                  <a:lnTo>
                    <a:pt x="1266567" y="713061"/>
                  </a:lnTo>
                  <a:lnTo>
                    <a:pt x="1250283" y="737203"/>
                  </a:lnTo>
                  <a:lnTo>
                    <a:pt x="1226141" y="753487"/>
                  </a:lnTo>
                  <a:lnTo>
                    <a:pt x="1196594" y="759460"/>
                  </a:lnTo>
                  <a:lnTo>
                    <a:pt x="75946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775966" y="1817623"/>
            <a:ext cx="1129665" cy="5689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73660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II.</a:t>
            </a:r>
            <a:r>
              <a:rPr sz="10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Del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 Equilibrio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Presupuestario</a:t>
            </a:r>
            <a:r>
              <a:rPr sz="10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0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endParaRPr sz="1000">
              <a:latin typeface="Georgia"/>
              <a:cs typeface="Georgia"/>
            </a:endParaRPr>
          </a:p>
          <a:p>
            <a:pPr marL="101600">
              <a:lnSpc>
                <a:spcPts val="935"/>
              </a:lnSpc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los</a:t>
            </a:r>
            <a:r>
              <a:rPr sz="10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Principios</a:t>
            </a:r>
            <a:r>
              <a:rPr sz="10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endParaRPr sz="1000">
              <a:latin typeface="Georgia"/>
              <a:cs typeface="Georgia"/>
            </a:endParaRPr>
          </a:p>
          <a:p>
            <a:pPr marL="65405">
              <a:lnSpc>
                <a:spcPts val="1120"/>
              </a:lnSpc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Resp.</a:t>
            </a:r>
            <a:r>
              <a:rPr sz="10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Hacendaria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700020" y="2522220"/>
            <a:ext cx="1285240" cy="805180"/>
            <a:chOff x="2700020" y="2522220"/>
            <a:chExt cx="1285240" cy="805180"/>
          </a:xfrm>
        </p:grpSpPr>
        <p:sp>
          <p:nvSpPr>
            <p:cNvPr id="21" name="object 21"/>
            <p:cNvSpPr/>
            <p:nvPr/>
          </p:nvSpPr>
          <p:spPr>
            <a:xfrm>
              <a:off x="3312160" y="2522220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79" h="53339">
                  <a:moveTo>
                    <a:pt x="46609" y="0"/>
                  </a:moveTo>
                  <a:lnTo>
                    <a:pt x="9270" y="0"/>
                  </a:lnTo>
                  <a:lnTo>
                    <a:pt x="9270" y="26669"/>
                  </a:lnTo>
                  <a:lnTo>
                    <a:pt x="0" y="26669"/>
                  </a:lnTo>
                  <a:lnTo>
                    <a:pt x="27939" y="53339"/>
                  </a:lnTo>
                  <a:lnTo>
                    <a:pt x="55879" y="26669"/>
                  </a:lnTo>
                  <a:lnTo>
                    <a:pt x="46609" y="2666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A2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706370" y="2604770"/>
              <a:ext cx="1272540" cy="716280"/>
            </a:xfrm>
            <a:custGeom>
              <a:avLst/>
              <a:gdLst/>
              <a:ahLst/>
              <a:cxnLst/>
              <a:rect l="l" t="t" r="r" b="b"/>
              <a:pathLst>
                <a:path w="1272539" h="716279">
                  <a:moveTo>
                    <a:pt x="1200912" y="0"/>
                  </a:moveTo>
                  <a:lnTo>
                    <a:pt x="71628" y="0"/>
                  </a:lnTo>
                  <a:lnTo>
                    <a:pt x="43773" y="5637"/>
                  </a:lnTo>
                  <a:lnTo>
                    <a:pt x="21002" y="21002"/>
                  </a:lnTo>
                  <a:lnTo>
                    <a:pt x="5637" y="43773"/>
                  </a:lnTo>
                  <a:lnTo>
                    <a:pt x="0" y="71627"/>
                  </a:lnTo>
                  <a:lnTo>
                    <a:pt x="0" y="644651"/>
                  </a:lnTo>
                  <a:lnTo>
                    <a:pt x="5637" y="672506"/>
                  </a:lnTo>
                  <a:lnTo>
                    <a:pt x="21002" y="695277"/>
                  </a:lnTo>
                  <a:lnTo>
                    <a:pt x="43773" y="710642"/>
                  </a:lnTo>
                  <a:lnTo>
                    <a:pt x="71628" y="716279"/>
                  </a:lnTo>
                  <a:lnTo>
                    <a:pt x="1200912" y="716279"/>
                  </a:lnTo>
                  <a:lnTo>
                    <a:pt x="1228766" y="710642"/>
                  </a:lnTo>
                  <a:lnTo>
                    <a:pt x="1251537" y="695277"/>
                  </a:lnTo>
                  <a:lnTo>
                    <a:pt x="1266902" y="672506"/>
                  </a:lnTo>
                  <a:lnTo>
                    <a:pt x="1272540" y="644651"/>
                  </a:lnTo>
                  <a:lnTo>
                    <a:pt x="1272540" y="71627"/>
                  </a:lnTo>
                  <a:lnTo>
                    <a:pt x="1266902" y="43773"/>
                  </a:lnTo>
                  <a:lnTo>
                    <a:pt x="1251537" y="21002"/>
                  </a:lnTo>
                  <a:lnTo>
                    <a:pt x="1228766" y="5637"/>
                  </a:lnTo>
                  <a:lnTo>
                    <a:pt x="1200912" y="0"/>
                  </a:lnTo>
                  <a:close/>
                </a:path>
              </a:pathLst>
            </a:custGeom>
            <a:solidFill>
              <a:srgbClr val="CFDF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06370" y="2604770"/>
              <a:ext cx="1272540" cy="716280"/>
            </a:xfrm>
            <a:custGeom>
              <a:avLst/>
              <a:gdLst/>
              <a:ahLst/>
              <a:cxnLst/>
              <a:rect l="l" t="t" r="r" b="b"/>
              <a:pathLst>
                <a:path w="1272539" h="716279">
                  <a:moveTo>
                    <a:pt x="0" y="71627"/>
                  </a:moveTo>
                  <a:lnTo>
                    <a:pt x="5637" y="43773"/>
                  </a:lnTo>
                  <a:lnTo>
                    <a:pt x="21002" y="21002"/>
                  </a:lnTo>
                  <a:lnTo>
                    <a:pt x="43773" y="5637"/>
                  </a:lnTo>
                  <a:lnTo>
                    <a:pt x="71628" y="0"/>
                  </a:lnTo>
                  <a:lnTo>
                    <a:pt x="1200912" y="0"/>
                  </a:lnTo>
                  <a:lnTo>
                    <a:pt x="1228766" y="5637"/>
                  </a:lnTo>
                  <a:lnTo>
                    <a:pt x="1251537" y="21002"/>
                  </a:lnTo>
                  <a:lnTo>
                    <a:pt x="1266902" y="43773"/>
                  </a:lnTo>
                  <a:lnTo>
                    <a:pt x="1272540" y="71627"/>
                  </a:lnTo>
                  <a:lnTo>
                    <a:pt x="1272540" y="644651"/>
                  </a:lnTo>
                  <a:lnTo>
                    <a:pt x="1266902" y="672506"/>
                  </a:lnTo>
                  <a:lnTo>
                    <a:pt x="1251537" y="695277"/>
                  </a:lnTo>
                  <a:lnTo>
                    <a:pt x="1228766" y="710642"/>
                  </a:lnTo>
                  <a:lnTo>
                    <a:pt x="1200912" y="716279"/>
                  </a:lnTo>
                  <a:lnTo>
                    <a:pt x="71628" y="716279"/>
                  </a:lnTo>
                  <a:lnTo>
                    <a:pt x="43773" y="710642"/>
                  </a:lnTo>
                  <a:lnTo>
                    <a:pt x="21002" y="695277"/>
                  </a:lnTo>
                  <a:lnTo>
                    <a:pt x="5637" y="672506"/>
                  </a:lnTo>
                  <a:lnTo>
                    <a:pt x="0" y="644651"/>
                  </a:lnTo>
                  <a:lnTo>
                    <a:pt x="0" y="71627"/>
                  </a:lnTo>
                  <a:close/>
                </a:path>
              </a:pathLst>
            </a:custGeom>
            <a:ln w="12700">
              <a:solidFill>
                <a:srgbClr val="CFDF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728976" y="2704465"/>
            <a:ext cx="1222375" cy="488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10"/>
              </a:lnSpc>
              <a:spcBef>
                <a:spcPts val="100"/>
              </a:spcBef>
            </a:pPr>
            <a:r>
              <a:rPr sz="1000" dirty="0">
                <a:latin typeface="Georgia"/>
                <a:cs typeface="Georgia"/>
              </a:rPr>
              <a:t>I.</a:t>
            </a:r>
            <a:r>
              <a:rPr sz="1000" spc="-10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 los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spc="-10" dirty="0">
                <a:latin typeface="Georgia"/>
                <a:cs typeface="Georgia"/>
              </a:rPr>
              <a:t>Mecanismos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ts val="1110"/>
              </a:lnSpc>
            </a:pPr>
            <a:r>
              <a:rPr sz="1000" dirty="0">
                <a:latin typeface="Georgia"/>
                <a:cs typeface="Georgia"/>
              </a:rPr>
              <a:t>de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spc="-10" dirty="0">
                <a:latin typeface="Georgia"/>
                <a:cs typeface="Georgia"/>
              </a:rPr>
              <a:t>Estabilización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220"/>
              </a:spcBef>
            </a:pPr>
            <a:r>
              <a:rPr sz="1000" spc="-10" dirty="0">
                <a:latin typeface="Georgia"/>
                <a:cs typeface="Georgia"/>
              </a:rPr>
              <a:t>(11-</a:t>
            </a:r>
            <a:r>
              <a:rPr sz="1000" spc="-25" dirty="0">
                <a:latin typeface="Georgia"/>
                <a:cs typeface="Georgia"/>
              </a:rPr>
              <a:t>17)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700020" y="3345179"/>
            <a:ext cx="1285240" cy="805180"/>
            <a:chOff x="2700020" y="3345179"/>
            <a:chExt cx="1285240" cy="805180"/>
          </a:xfrm>
        </p:grpSpPr>
        <p:sp>
          <p:nvSpPr>
            <p:cNvPr id="26" name="object 26"/>
            <p:cNvSpPr/>
            <p:nvPr/>
          </p:nvSpPr>
          <p:spPr>
            <a:xfrm>
              <a:off x="3312160" y="334517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46609" y="0"/>
                  </a:moveTo>
                  <a:lnTo>
                    <a:pt x="9270" y="0"/>
                  </a:lnTo>
                  <a:lnTo>
                    <a:pt x="9270" y="27940"/>
                  </a:lnTo>
                  <a:lnTo>
                    <a:pt x="0" y="27940"/>
                  </a:lnTo>
                  <a:lnTo>
                    <a:pt x="27939" y="55880"/>
                  </a:lnTo>
                  <a:lnTo>
                    <a:pt x="55879" y="27940"/>
                  </a:lnTo>
                  <a:lnTo>
                    <a:pt x="46609" y="2794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BA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706370" y="3430269"/>
              <a:ext cx="1272540" cy="713740"/>
            </a:xfrm>
            <a:custGeom>
              <a:avLst/>
              <a:gdLst/>
              <a:ahLst/>
              <a:cxnLst/>
              <a:rect l="l" t="t" r="r" b="b"/>
              <a:pathLst>
                <a:path w="1272539" h="713739">
                  <a:moveTo>
                    <a:pt x="1201166" y="0"/>
                  </a:moveTo>
                  <a:lnTo>
                    <a:pt x="71374" y="0"/>
                  </a:lnTo>
                  <a:lnTo>
                    <a:pt x="43612" y="5615"/>
                  </a:lnTo>
                  <a:lnTo>
                    <a:pt x="20923" y="20923"/>
                  </a:lnTo>
                  <a:lnTo>
                    <a:pt x="5615" y="43612"/>
                  </a:lnTo>
                  <a:lnTo>
                    <a:pt x="0" y="71374"/>
                  </a:lnTo>
                  <a:lnTo>
                    <a:pt x="0" y="642365"/>
                  </a:lnTo>
                  <a:lnTo>
                    <a:pt x="5615" y="670127"/>
                  </a:lnTo>
                  <a:lnTo>
                    <a:pt x="20923" y="692816"/>
                  </a:lnTo>
                  <a:lnTo>
                    <a:pt x="43612" y="708124"/>
                  </a:lnTo>
                  <a:lnTo>
                    <a:pt x="71374" y="713739"/>
                  </a:lnTo>
                  <a:lnTo>
                    <a:pt x="1201166" y="713739"/>
                  </a:lnTo>
                  <a:lnTo>
                    <a:pt x="1228927" y="708124"/>
                  </a:lnTo>
                  <a:lnTo>
                    <a:pt x="1251616" y="692816"/>
                  </a:lnTo>
                  <a:lnTo>
                    <a:pt x="1266924" y="670127"/>
                  </a:lnTo>
                  <a:lnTo>
                    <a:pt x="1272540" y="642365"/>
                  </a:lnTo>
                  <a:lnTo>
                    <a:pt x="1272540" y="71374"/>
                  </a:lnTo>
                  <a:lnTo>
                    <a:pt x="1266924" y="43612"/>
                  </a:lnTo>
                  <a:lnTo>
                    <a:pt x="1251616" y="20923"/>
                  </a:lnTo>
                  <a:lnTo>
                    <a:pt x="1228927" y="5615"/>
                  </a:lnTo>
                  <a:lnTo>
                    <a:pt x="1201166" y="0"/>
                  </a:lnTo>
                  <a:close/>
                </a:path>
              </a:pathLst>
            </a:custGeom>
            <a:solidFill>
              <a:srgbClr val="CFE3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706370" y="3430269"/>
              <a:ext cx="1272540" cy="713740"/>
            </a:xfrm>
            <a:custGeom>
              <a:avLst/>
              <a:gdLst/>
              <a:ahLst/>
              <a:cxnLst/>
              <a:rect l="l" t="t" r="r" b="b"/>
              <a:pathLst>
                <a:path w="1272539" h="713739">
                  <a:moveTo>
                    <a:pt x="0" y="71374"/>
                  </a:moveTo>
                  <a:lnTo>
                    <a:pt x="5615" y="43612"/>
                  </a:lnTo>
                  <a:lnTo>
                    <a:pt x="20923" y="20923"/>
                  </a:lnTo>
                  <a:lnTo>
                    <a:pt x="43612" y="5615"/>
                  </a:lnTo>
                  <a:lnTo>
                    <a:pt x="71374" y="0"/>
                  </a:lnTo>
                  <a:lnTo>
                    <a:pt x="1201166" y="0"/>
                  </a:lnTo>
                  <a:lnTo>
                    <a:pt x="1228927" y="5615"/>
                  </a:lnTo>
                  <a:lnTo>
                    <a:pt x="1251616" y="20923"/>
                  </a:lnTo>
                  <a:lnTo>
                    <a:pt x="1266924" y="43612"/>
                  </a:lnTo>
                  <a:lnTo>
                    <a:pt x="1272540" y="71374"/>
                  </a:lnTo>
                  <a:lnTo>
                    <a:pt x="1272540" y="642365"/>
                  </a:lnTo>
                  <a:lnTo>
                    <a:pt x="1266924" y="670127"/>
                  </a:lnTo>
                  <a:lnTo>
                    <a:pt x="1251616" y="692816"/>
                  </a:lnTo>
                  <a:lnTo>
                    <a:pt x="1228927" y="708124"/>
                  </a:lnTo>
                  <a:lnTo>
                    <a:pt x="1201166" y="713739"/>
                  </a:lnTo>
                  <a:lnTo>
                    <a:pt x="71374" y="713739"/>
                  </a:lnTo>
                  <a:lnTo>
                    <a:pt x="43612" y="708124"/>
                  </a:lnTo>
                  <a:lnTo>
                    <a:pt x="20923" y="692816"/>
                  </a:lnTo>
                  <a:lnTo>
                    <a:pt x="5615" y="670127"/>
                  </a:lnTo>
                  <a:lnTo>
                    <a:pt x="0" y="642365"/>
                  </a:lnTo>
                  <a:lnTo>
                    <a:pt x="0" y="71374"/>
                  </a:lnTo>
                  <a:close/>
                </a:path>
              </a:pathLst>
            </a:custGeom>
            <a:ln w="12700">
              <a:solidFill>
                <a:srgbClr val="CFE3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777108" y="3555365"/>
            <a:ext cx="1127125" cy="43688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124460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latin typeface="Georgia"/>
                <a:cs typeface="Georgia"/>
              </a:rPr>
              <a:t>II.</a:t>
            </a:r>
            <a:r>
              <a:rPr sz="1000" spc="-1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Del</a:t>
            </a:r>
            <a:r>
              <a:rPr sz="1000" spc="-10" dirty="0">
                <a:latin typeface="Georgia"/>
                <a:cs typeface="Georgia"/>
              </a:rPr>
              <a:t> Impacto </a:t>
            </a:r>
            <a:r>
              <a:rPr sz="1000" dirty="0">
                <a:latin typeface="Georgia"/>
                <a:cs typeface="Georgia"/>
              </a:rPr>
              <a:t>Presupuestario</a:t>
            </a:r>
            <a:r>
              <a:rPr sz="1000" spc="-65" dirty="0">
                <a:latin typeface="Georgia"/>
                <a:cs typeface="Georgia"/>
              </a:rPr>
              <a:t> </a:t>
            </a:r>
            <a:r>
              <a:rPr sz="1000" spc="-20" dirty="0">
                <a:latin typeface="Georgia"/>
                <a:cs typeface="Georgia"/>
              </a:rPr>
              <a:t>(18-</a:t>
            </a:r>
            <a:endParaRPr sz="1000">
              <a:latin typeface="Georgia"/>
              <a:cs typeface="Georgia"/>
            </a:endParaRPr>
          </a:p>
          <a:p>
            <a:pPr marL="464820">
              <a:lnSpc>
                <a:spcPts val="1015"/>
              </a:lnSpc>
            </a:pPr>
            <a:r>
              <a:rPr sz="1000" spc="-25" dirty="0">
                <a:latin typeface="Georgia"/>
                <a:cs typeface="Georgia"/>
              </a:rPr>
              <a:t>20)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150359" y="1729739"/>
            <a:ext cx="1285240" cy="772160"/>
            <a:chOff x="4150359" y="1729739"/>
            <a:chExt cx="1285240" cy="772160"/>
          </a:xfrm>
        </p:grpSpPr>
        <p:sp>
          <p:nvSpPr>
            <p:cNvPr id="31" name="object 31"/>
            <p:cNvSpPr/>
            <p:nvPr/>
          </p:nvSpPr>
          <p:spPr>
            <a:xfrm>
              <a:off x="4156709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39" h="759460">
                  <a:moveTo>
                    <a:pt x="1196593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5" y="759460"/>
                  </a:lnTo>
                  <a:lnTo>
                    <a:pt x="1196593" y="759460"/>
                  </a:lnTo>
                  <a:lnTo>
                    <a:pt x="1226141" y="753487"/>
                  </a:lnTo>
                  <a:lnTo>
                    <a:pt x="1250283" y="737203"/>
                  </a:lnTo>
                  <a:lnTo>
                    <a:pt x="1266567" y="713061"/>
                  </a:lnTo>
                  <a:lnTo>
                    <a:pt x="1272539" y="683513"/>
                  </a:lnTo>
                  <a:lnTo>
                    <a:pt x="1272539" y="75946"/>
                  </a:lnTo>
                  <a:lnTo>
                    <a:pt x="1266567" y="46398"/>
                  </a:lnTo>
                  <a:lnTo>
                    <a:pt x="1250283" y="22256"/>
                  </a:lnTo>
                  <a:lnTo>
                    <a:pt x="1226141" y="5972"/>
                  </a:lnTo>
                  <a:lnTo>
                    <a:pt x="1196593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156709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39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96593" y="0"/>
                  </a:lnTo>
                  <a:lnTo>
                    <a:pt x="1226141" y="5972"/>
                  </a:lnTo>
                  <a:lnTo>
                    <a:pt x="1250283" y="22256"/>
                  </a:lnTo>
                  <a:lnTo>
                    <a:pt x="1266567" y="46398"/>
                  </a:lnTo>
                  <a:lnTo>
                    <a:pt x="1272539" y="75946"/>
                  </a:lnTo>
                  <a:lnTo>
                    <a:pt x="1272539" y="683513"/>
                  </a:lnTo>
                  <a:lnTo>
                    <a:pt x="1266567" y="713061"/>
                  </a:lnTo>
                  <a:lnTo>
                    <a:pt x="1250283" y="737203"/>
                  </a:lnTo>
                  <a:lnTo>
                    <a:pt x="1226141" y="753487"/>
                  </a:lnTo>
                  <a:lnTo>
                    <a:pt x="1196593" y="759460"/>
                  </a:lnTo>
                  <a:lnTo>
                    <a:pt x="75945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4366005" y="1817623"/>
            <a:ext cx="852169" cy="5689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162560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III. De</a:t>
            </a:r>
            <a:r>
              <a:rPr sz="10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la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Programación,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Presupuesto</a:t>
            </a:r>
            <a:r>
              <a:rPr sz="10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1000">
              <a:latin typeface="Georgia"/>
              <a:cs typeface="Georgia"/>
            </a:endParaRPr>
          </a:p>
          <a:p>
            <a:pPr marL="96520">
              <a:lnSpc>
                <a:spcPts val="1035"/>
              </a:lnSpc>
            </a:pP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Aprobación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150359" y="2522220"/>
            <a:ext cx="1285240" cy="805180"/>
            <a:chOff x="4150359" y="2522220"/>
            <a:chExt cx="1285240" cy="805180"/>
          </a:xfrm>
        </p:grpSpPr>
        <p:sp>
          <p:nvSpPr>
            <p:cNvPr id="35" name="object 35"/>
            <p:cNvSpPr/>
            <p:nvPr/>
          </p:nvSpPr>
          <p:spPr>
            <a:xfrm>
              <a:off x="4762499" y="2522220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79" h="53339">
                  <a:moveTo>
                    <a:pt x="46609" y="0"/>
                  </a:moveTo>
                  <a:lnTo>
                    <a:pt x="9271" y="0"/>
                  </a:lnTo>
                  <a:lnTo>
                    <a:pt x="9271" y="26669"/>
                  </a:lnTo>
                  <a:lnTo>
                    <a:pt x="0" y="26669"/>
                  </a:lnTo>
                  <a:lnTo>
                    <a:pt x="27939" y="53339"/>
                  </a:lnTo>
                  <a:lnTo>
                    <a:pt x="55879" y="26669"/>
                  </a:lnTo>
                  <a:lnTo>
                    <a:pt x="46609" y="2666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BC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156709" y="2604770"/>
              <a:ext cx="1272540" cy="716280"/>
            </a:xfrm>
            <a:custGeom>
              <a:avLst/>
              <a:gdLst/>
              <a:ahLst/>
              <a:cxnLst/>
              <a:rect l="l" t="t" r="r" b="b"/>
              <a:pathLst>
                <a:path w="1272539" h="716279">
                  <a:moveTo>
                    <a:pt x="1200912" y="0"/>
                  </a:moveTo>
                  <a:lnTo>
                    <a:pt x="71627" y="0"/>
                  </a:lnTo>
                  <a:lnTo>
                    <a:pt x="43773" y="5637"/>
                  </a:lnTo>
                  <a:lnTo>
                    <a:pt x="21002" y="21002"/>
                  </a:lnTo>
                  <a:lnTo>
                    <a:pt x="5637" y="43773"/>
                  </a:lnTo>
                  <a:lnTo>
                    <a:pt x="0" y="71627"/>
                  </a:lnTo>
                  <a:lnTo>
                    <a:pt x="0" y="644651"/>
                  </a:lnTo>
                  <a:lnTo>
                    <a:pt x="5637" y="672506"/>
                  </a:lnTo>
                  <a:lnTo>
                    <a:pt x="21002" y="695277"/>
                  </a:lnTo>
                  <a:lnTo>
                    <a:pt x="43773" y="710642"/>
                  </a:lnTo>
                  <a:lnTo>
                    <a:pt x="71627" y="716279"/>
                  </a:lnTo>
                  <a:lnTo>
                    <a:pt x="1200912" y="716279"/>
                  </a:lnTo>
                  <a:lnTo>
                    <a:pt x="1228766" y="710642"/>
                  </a:lnTo>
                  <a:lnTo>
                    <a:pt x="1251537" y="695277"/>
                  </a:lnTo>
                  <a:lnTo>
                    <a:pt x="1266902" y="672506"/>
                  </a:lnTo>
                  <a:lnTo>
                    <a:pt x="1272539" y="644651"/>
                  </a:lnTo>
                  <a:lnTo>
                    <a:pt x="1272539" y="71627"/>
                  </a:lnTo>
                  <a:lnTo>
                    <a:pt x="1266902" y="43773"/>
                  </a:lnTo>
                  <a:lnTo>
                    <a:pt x="1251537" y="21002"/>
                  </a:lnTo>
                  <a:lnTo>
                    <a:pt x="1228766" y="5637"/>
                  </a:lnTo>
                  <a:lnTo>
                    <a:pt x="1200912" y="0"/>
                  </a:lnTo>
                  <a:close/>
                </a:path>
              </a:pathLst>
            </a:custGeom>
            <a:solidFill>
              <a:srgbClr val="CFE7E6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156709" y="2604770"/>
              <a:ext cx="1272540" cy="716280"/>
            </a:xfrm>
            <a:custGeom>
              <a:avLst/>
              <a:gdLst/>
              <a:ahLst/>
              <a:cxnLst/>
              <a:rect l="l" t="t" r="r" b="b"/>
              <a:pathLst>
                <a:path w="1272539" h="716279">
                  <a:moveTo>
                    <a:pt x="0" y="71627"/>
                  </a:moveTo>
                  <a:lnTo>
                    <a:pt x="5637" y="43773"/>
                  </a:lnTo>
                  <a:lnTo>
                    <a:pt x="21002" y="21002"/>
                  </a:lnTo>
                  <a:lnTo>
                    <a:pt x="43773" y="5637"/>
                  </a:lnTo>
                  <a:lnTo>
                    <a:pt x="71627" y="0"/>
                  </a:lnTo>
                  <a:lnTo>
                    <a:pt x="1200912" y="0"/>
                  </a:lnTo>
                  <a:lnTo>
                    <a:pt x="1228766" y="5637"/>
                  </a:lnTo>
                  <a:lnTo>
                    <a:pt x="1251537" y="21002"/>
                  </a:lnTo>
                  <a:lnTo>
                    <a:pt x="1266902" y="43773"/>
                  </a:lnTo>
                  <a:lnTo>
                    <a:pt x="1272539" y="71627"/>
                  </a:lnTo>
                  <a:lnTo>
                    <a:pt x="1272539" y="644651"/>
                  </a:lnTo>
                  <a:lnTo>
                    <a:pt x="1266902" y="672506"/>
                  </a:lnTo>
                  <a:lnTo>
                    <a:pt x="1251537" y="695277"/>
                  </a:lnTo>
                  <a:lnTo>
                    <a:pt x="1228766" y="710642"/>
                  </a:lnTo>
                  <a:lnTo>
                    <a:pt x="1200912" y="716279"/>
                  </a:lnTo>
                  <a:lnTo>
                    <a:pt x="71627" y="716279"/>
                  </a:lnTo>
                  <a:lnTo>
                    <a:pt x="43773" y="710642"/>
                  </a:lnTo>
                  <a:lnTo>
                    <a:pt x="21002" y="695277"/>
                  </a:lnTo>
                  <a:lnTo>
                    <a:pt x="5637" y="672506"/>
                  </a:lnTo>
                  <a:lnTo>
                    <a:pt x="0" y="644651"/>
                  </a:lnTo>
                  <a:lnTo>
                    <a:pt x="0" y="71627"/>
                  </a:lnTo>
                  <a:close/>
                </a:path>
              </a:pathLst>
            </a:custGeom>
            <a:ln w="12700">
              <a:solidFill>
                <a:srgbClr val="CFE7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4179189" y="2664840"/>
            <a:ext cx="1224280" cy="5695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65100" marR="156845" indent="245745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latin typeface="Georgia"/>
                <a:cs typeface="Georgia"/>
              </a:rPr>
              <a:t>I.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 </a:t>
            </a:r>
            <a:r>
              <a:rPr sz="1000" spc="-25" dirty="0">
                <a:latin typeface="Georgia"/>
                <a:cs typeface="Georgia"/>
              </a:rPr>
              <a:t>la </a:t>
            </a:r>
            <a:r>
              <a:rPr sz="1000" dirty="0">
                <a:latin typeface="Georgia"/>
                <a:cs typeface="Georgia"/>
              </a:rPr>
              <a:t>Programación</a:t>
            </a:r>
            <a:r>
              <a:rPr sz="1000" spc="-45" dirty="0">
                <a:latin typeface="Georgia"/>
                <a:cs typeface="Georgia"/>
              </a:rPr>
              <a:t> </a:t>
            </a:r>
            <a:r>
              <a:rPr sz="1000" spc="-50" dirty="0">
                <a:latin typeface="Georgia"/>
                <a:cs typeface="Georgia"/>
              </a:rPr>
              <a:t>y</a:t>
            </a:r>
            <a:r>
              <a:rPr sz="1000" dirty="0">
                <a:latin typeface="Georgia"/>
                <a:cs typeface="Georgia"/>
              </a:rPr>
              <a:t> Presupuesto</a:t>
            </a:r>
            <a:r>
              <a:rPr sz="1000" spc="-40" dirty="0">
                <a:latin typeface="Georgia"/>
                <a:cs typeface="Georgia"/>
              </a:rPr>
              <a:t> </a:t>
            </a:r>
            <a:r>
              <a:rPr sz="1000" spc="-25" dirty="0">
                <a:latin typeface="Georgia"/>
                <a:cs typeface="Georgia"/>
              </a:rPr>
              <a:t>del</a:t>
            </a:r>
            <a:endParaRPr sz="1000">
              <a:latin typeface="Georgia"/>
              <a:cs typeface="Georgia"/>
            </a:endParaRPr>
          </a:p>
          <a:p>
            <a:pPr marL="12700">
              <a:lnSpc>
                <a:spcPts val="1040"/>
              </a:lnSpc>
            </a:pPr>
            <a:r>
              <a:rPr sz="1000" dirty="0">
                <a:latin typeface="Georgia"/>
                <a:cs typeface="Georgia"/>
              </a:rPr>
              <a:t>Gasto</a:t>
            </a:r>
            <a:r>
              <a:rPr sz="1000" spc="-1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Público</a:t>
            </a:r>
            <a:r>
              <a:rPr sz="1000" spc="-4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(21-</a:t>
            </a:r>
            <a:r>
              <a:rPr sz="1000" spc="-25" dirty="0">
                <a:latin typeface="Georgia"/>
                <a:cs typeface="Georgia"/>
              </a:rPr>
              <a:t>61)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150359" y="3345179"/>
            <a:ext cx="1285240" cy="805180"/>
            <a:chOff x="4150359" y="3345179"/>
            <a:chExt cx="1285240" cy="805180"/>
          </a:xfrm>
        </p:grpSpPr>
        <p:sp>
          <p:nvSpPr>
            <p:cNvPr id="40" name="object 40"/>
            <p:cNvSpPr/>
            <p:nvPr/>
          </p:nvSpPr>
          <p:spPr>
            <a:xfrm>
              <a:off x="4762499" y="334517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46609" y="0"/>
                  </a:moveTo>
                  <a:lnTo>
                    <a:pt x="9271" y="0"/>
                  </a:lnTo>
                  <a:lnTo>
                    <a:pt x="9271" y="27940"/>
                  </a:lnTo>
                  <a:lnTo>
                    <a:pt x="0" y="27940"/>
                  </a:lnTo>
                  <a:lnTo>
                    <a:pt x="27939" y="55880"/>
                  </a:lnTo>
                  <a:lnTo>
                    <a:pt x="55879" y="27940"/>
                  </a:lnTo>
                  <a:lnTo>
                    <a:pt x="46609" y="2794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3BA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156709" y="3430269"/>
              <a:ext cx="1272540" cy="713740"/>
            </a:xfrm>
            <a:custGeom>
              <a:avLst/>
              <a:gdLst/>
              <a:ahLst/>
              <a:cxnLst/>
              <a:rect l="l" t="t" r="r" b="b"/>
              <a:pathLst>
                <a:path w="1272539" h="713739">
                  <a:moveTo>
                    <a:pt x="1201165" y="0"/>
                  </a:moveTo>
                  <a:lnTo>
                    <a:pt x="71374" y="0"/>
                  </a:lnTo>
                  <a:lnTo>
                    <a:pt x="43612" y="5615"/>
                  </a:lnTo>
                  <a:lnTo>
                    <a:pt x="20923" y="20923"/>
                  </a:lnTo>
                  <a:lnTo>
                    <a:pt x="5615" y="43612"/>
                  </a:lnTo>
                  <a:lnTo>
                    <a:pt x="0" y="71374"/>
                  </a:lnTo>
                  <a:lnTo>
                    <a:pt x="0" y="642365"/>
                  </a:lnTo>
                  <a:lnTo>
                    <a:pt x="5615" y="670127"/>
                  </a:lnTo>
                  <a:lnTo>
                    <a:pt x="20923" y="692816"/>
                  </a:lnTo>
                  <a:lnTo>
                    <a:pt x="43612" y="708124"/>
                  </a:lnTo>
                  <a:lnTo>
                    <a:pt x="71374" y="713739"/>
                  </a:lnTo>
                  <a:lnTo>
                    <a:pt x="1201165" y="713739"/>
                  </a:lnTo>
                  <a:lnTo>
                    <a:pt x="1228927" y="708124"/>
                  </a:lnTo>
                  <a:lnTo>
                    <a:pt x="1251616" y="692816"/>
                  </a:lnTo>
                  <a:lnTo>
                    <a:pt x="1266924" y="670127"/>
                  </a:lnTo>
                  <a:lnTo>
                    <a:pt x="1272539" y="642365"/>
                  </a:lnTo>
                  <a:lnTo>
                    <a:pt x="1272539" y="71374"/>
                  </a:lnTo>
                  <a:lnTo>
                    <a:pt x="1266924" y="43612"/>
                  </a:lnTo>
                  <a:lnTo>
                    <a:pt x="1251616" y="20923"/>
                  </a:lnTo>
                  <a:lnTo>
                    <a:pt x="1228927" y="5615"/>
                  </a:lnTo>
                  <a:lnTo>
                    <a:pt x="1201165" y="0"/>
                  </a:lnTo>
                  <a:close/>
                </a:path>
              </a:pathLst>
            </a:custGeom>
            <a:solidFill>
              <a:srgbClr val="CFE6D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156709" y="3430269"/>
              <a:ext cx="1272540" cy="713740"/>
            </a:xfrm>
            <a:custGeom>
              <a:avLst/>
              <a:gdLst/>
              <a:ahLst/>
              <a:cxnLst/>
              <a:rect l="l" t="t" r="r" b="b"/>
              <a:pathLst>
                <a:path w="1272539" h="713739">
                  <a:moveTo>
                    <a:pt x="0" y="71374"/>
                  </a:moveTo>
                  <a:lnTo>
                    <a:pt x="5615" y="43612"/>
                  </a:lnTo>
                  <a:lnTo>
                    <a:pt x="20923" y="20923"/>
                  </a:lnTo>
                  <a:lnTo>
                    <a:pt x="43612" y="5615"/>
                  </a:lnTo>
                  <a:lnTo>
                    <a:pt x="71374" y="0"/>
                  </a:lnTo>
                  <a:lnTo>
                    <a:pt x="1201165" y="0"/>
                  </a:lnTo>
                  <a:lnTo>
                    <a:pt x="1228927" y="5615"/>
                  </a:lnTo>
                  <a:lnTo>
                    <a:pt x="1251616" y="20923"/>
                  </a:lnTo>
                  <a:lnTo>
                    <a:pt x="1266924" y="43612"/>
                  </a:lnTo>
                  <a:lnTo>
                    <a:pt x="1272539" y="71374"/>
                  </a:lnTo>
                  <a:lnTo>
                    <a:pt x="1272539" y="642365"/>
                  </a:lnTo>
                  <a:lnTo>
                    <a:pt x="1266924" y="670127"/>
                  </a:lnTo>
                  <a:lnTo>
                    <a:pt x="1251616" y="692816"/>
                  </a:lnTo>
                  <a:lnTo>
                    <a:pt x="1228927" y="708124"/>
                  </a:lnTo>
                  <a:lnTo>
                    <a:pt x="1201165" y="713739"/>
                  </a:lnTo>
                  <a:lnTo>
                    <a:pt x="71374" y="713739"/>
                  </a:lnTo>
                  <a:lnTo>
                    <a:pt x="43612" y="708124"/>
                  </a:lnTo>
                  <a:lnTo>
                    <a:pt x="20923" y="692816"/>
                  </a:lnTo>
                  <a:lnTo>
                    <a:pt x="5615" y="670127"/>
                  </a:lnTo>
                  <a:lnTo>
                    <a:pt x="0" y="642365"/>
                  </a:lnTo>
                  <a:lnTo>
                    <a:pt x="0" y="71374"/>
                  </a:lnTo>
                  <a:close/>
                </a:path>
              </a:pathLst>
            </a:custGeom>
            <a:ln w="12700">
              <a:solidFill>
                <a:srgbClr val="CFE6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4219828" y="3619817"/>
            <a:ext cx="1139190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10"/>
              </a:lnSpc>
              <a:spcBef>
                <a:spcPts val="100"/>
              </a:spcBef>
            </a:pPr>
            <a:r>
              <a:rPr sz="1000" dirty="0">
                <a:latin typeface="Georgia"/>
                <a:cs typeface="Georgia"/>
              </a:rPr>
              <a:t>II.</a:t>
            </a:r>
            <a:r>
              <a:rPr sz="1000" spc="-1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</a:t>
            </a:r>
            <a:r>
              <a:rPr sz="1000" spc="-10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la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spc="-10" dirty="0">
                <a:latin typeface="Georgia"/>
                <a:cs typeface="Georgia"/>
              </a:rPr>
              <a:t>aprobación</a:t>
            </a:r>
            <a:endParaRPr sz="1000">
              <a:latin typeface="Georgia"/>
              <a:cs typeface="Georgia"/>
            </a:endParaRPr>
          </a:p>
          <a:p>
            <a:pPr marL="1905" algn="ctr">
              <a:lnSpc>
                <a:spcPts val="1110"/>
              </a:lnSpc>
            </a:pPr>
            <a:r>
              <a:rPr sz="1000" spc="-10" dirty="0">
                <a:latin typeface="Georgia"/>
                <a:cs typeface="Georgia"/>
              </a:rPr>
              <a:t>(62-</a:t>
            </a:r>
            <a:r>
              <a:rPr sz="1000" spc="-25" dirty="0">
                <a:latin typeface="Georgia"/>
                <a:cs typeface="Georgia"/>
              </a:rPr>
              <a:t>63)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5600700" y="1729739"/>
            <a:ext cx="1285240" cy="772160"/>
            <a:chOff x="5600700" y="1729739"/>
            <a:chExt cx="1285240" cy="772160"/>
          </a:xfrm>
        </p:grpSpPr>
        <p:sp>
          <p:nvSpPr>
            <p:cNvPr id="45" name="object 45"/>
            <p:cNvSpPr/>
            <p:nvPr/>
          </p:nvSpPr>
          <p:spPr>
            <a:xfrm>
              <a:off x="5607050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40" h="759460">
                  <a:moveTo>
                    <a:pt x="1196594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6" y="759460"/>
                  </a:lnTo>
                  <a:lnTo>
                    <a:pt x="1196594" y="759460"/>
                  </a:lnTo>
                  <a:lnTo>
                    <a:pt x="1226141" y="753487"/>
                  </a:lnTo>
                  <a:lnTo>
                    <a:pt x="1250283" y="737203"/>
                  </a:lnTo>
                  <a:lnTo>
                    <a:pt x="1266567" y="713061"/>
                  </a:lnTo>
                  <a:lnTo>
                    <a:pt x="1272540" y="683513"/>
                  </a:lnTo>
                  <a:lnTo>
                    <a:pt x="1272540" y="75946"/>
                  </a:lnTo>
                  <a:lnTo>
                    <a:pt x="1266567" y="46398"/>
                  </a:lnTo>
                  <a:lnTo>
                    <a:pt x="1250283" y="22256"/>
                  </a:lnTo>
                  <a:lnTo>
                    <a:pt x="1226141" y="5972"/>
                  </a:lnTo>
                  <a:lnTo>
                    <a:pt x="1196594" y="0"/>
                  </a:lnTo>
                  <a:close/>
                </a:path>
              </a:pathLst>
            </a:custGeom>
            <a:solidFill>
              <a:srgbClr val="43BA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607050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40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1196594" y="0"/>
                  </a:lnTo>
                  <a:lnTo>
                    <a:pt x="1226141" y="5972"/>
                  </a:lnTo>
                  <a:lnTo>
                    <a:pt x="1250283" y="22256"/>
                  </a:lnTo>
                  <a:lnTo>
                    <a:pt x="1266567" y="46398"/>
                  </a:lnTo>
                  <a:lnTo>
                    <a:pt x="1272540" y="75946"/>
                  </a:lnTo>
                  <a:lnTo>
                    <a:pt x="1272540" y="683513"/>
                  </a:lnTo>
                  <a:lnTo>
                    <a:pt x="1266567" y="713061"/>
                  </a:lnTo>
                  <a:lnTo>
                    <a:pt x="1250283" y="737203"/>
                  </a:lnTo>
                  <a:lnTo>
                    <a:pt x="1226141" y="753487"/>
                  </a:lnTo>
                  <a:lnTo>
                    <a:pt x="1196594" y="759460"/>
                  </a:lnTo>
                  <a:lnTo>
                    <a:pt x="75946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5671565" y="1882203"/>
            <a:ext cx="114046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1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IV.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Del</a:t>
            </a:r>
            <a:r>
              <a:rPr sz="10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Ejercicio</a:t>
            </a:r>
            <a:r>
              <a:rPr sz="10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del</a:t>
            </a:r>
            <a:endParaRPr sz="1000">
              <a:latin typeface="Georgia"/>
              <a:cs typeface="Georgia"/>
            </a:endParaRPr>
          </a:p>
          <a:p>
            <a:pPr marL="179705" marR="170180" algn="ctr">
              <a:lnSpc>
                <a:spcPts val="1019"/>
              </a:lnSpc>
              <a:spcBef>
                <a:spcPts val="95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Gasto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Público Federal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5600700" y="2522220"/>
            <a:ext cx="1285240" cy="462280"/>
            <a:chOff x="5600700" y="2522220"/>
            <a:chExt cx="1285240" cy="462280"/>
          </a:xfrm>
        </p:grpSpPr>
        <p:sp>
          <p:nvSpPr>
            <p:cNvPr id="49" name="object 49"/>
            <p:cNvSpPr/>
            <p:nvPr/>
          </p:nvSpPr>
          <p:spPr>
            <a:xfrm>
              <a:off x="6212840" y="2522220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79" h="53339">
                  <a:moveTo>
                    <a:pt x="46609" y="0"/>
                  </a:moveTo>
                  <a:lnTo>
                    <a:pt x="9271" y="0"/>
                  </a:lnTo>
                  <a:lnTo>
                    <a:pt x="9271" y="26669"/>
                  </a:lnTo>
                  <a:lnTo>
                    <a:pt x="0" y="26669"/>
                  </a:lnTo>
                  <a:lnTo>
                    <a:pt x="27939" y="53339"/>
                  </a:lnTo>
                  <a:lnTo>
                    <a:pt x="55880" y="26669"/>
                  </a:lnTo>
                  <a:lnTo>
                    <a:pt x="46609" y="2666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4B8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607050" y="2604770"/>
              <a:ext cx="1272540" cy="373380"/>
            </a:xfrm>
            <a:custGeom>
              <a:avLst/>
              <a:gdLst/>
              <a:ahLst/>
              <a:cxnLst/>
              <a:rect l="l" t="t" r="r" b="b"/>
              <a:pathLst>
                <a:path w="1272540" h="373380">
                  <a:moveTo>
                    <a:pt x="1235202" y="0"/>
                  </a:moveTo>
                  <a:lnTo>
                    <a:pt x="37337" y="0"/>
                  </a:lnTo>
                  <a:lnTo>
                    <a:pt x="22824" y="2940"/>
                  </a:lnTo>
                  <a:lnTo>
                    <a:pt x="10953" y="10953"/>
                  </a:lnTo>
                  <a:lnTo>
                    <a:pt x="2940" y="22824"/>
                  </a:lnTo>
                  <a:lnTo>
                    <a:pt x="0" y="37337"/>
                  </a:lnTo>
                  <a:lnTo>
                    <a:pt x="0" y="336041"/>
                  </a:lnTo>
                  <a:lnTo>
                    <a:pt x="2940" y="350555"/>
                  </a:lnTo>
                  <a:lnTo>
                    <a:pt x="10953" y="362426"/>
                  </a:lnTo>
                  <a:lnTo>
                    <a:pt x="22824" y="370439"/>
                  </a:lnTo>
                  <a:lnTo>
                    <a:pt x="37337" y="373379"/>
                  </a:lnTo>
                  <a:lnTo>
                    <a:pt x="1235202" y="373379"/>
                  </a:lnTo>
                  <a:lnTo>
                    <a:pt x="1249715" y="370439"/>
                  </a:lnTo>
                  <a:lnTo>
                    <a:pt x="1261586" y="362426"/>
                  </a:lnTo>
                  <a:lnTo>
                    <a:pt x="1269599" y="350555"/>
                  </a:lnTo>
                  <a:lnTo>
                    <a:pt x="1272540" y="336041"/>
                  </a:lnTo>
                  <a:lnTo>
                    <a:pt x="1272540" y="37337"/>
                  </a:lnTo>
                  <a:lnTo>
                    <a:pt x="1269599" y="22824"/>
                  </a:lnTo>
                  <a:lnTo>
                    <a:pt x="1261586" y="10953"/>
                  </a:lnTo>
                  <a:lnTo>
                    <a:pt x="1249715" y="2940"/>
                  </a:lnTo>
                  <a:lnTo>
                    <a:pt x="1235202" y="0"/>
                  </a:lnTo>
                  <a:close/>
                </a:path>
              </a:pathLst>
            </a:custGeom>
            <a:solidFill>
              <a:srgbClr val="CFE6DB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607050" y="2604770"/>
              <a:ext cx="1272540" cy="373380"/>
            </a:xfrm>
            <a:custGeom>
              <a:avLst/>
              <a:gdLst/>
              <a:ahLst/>
              <a:cxnLst/>
              <a:rect l="l" t="t" r="r" b="b"/>
              <a:pathLst>
                <a:path w="1272540" h="373380">
                  <a:moveTo>
                    <a:pt x="0" y="37337"/>
                  </a:moveTo>
                  <a:lnTo>
                    <a:pt x="2940" y="22824"/>
                  </a:lnTo>
                  <a:lnTo>
                    <a:pt x="10953" y="10953"/>
                  </a:lnTo>
                  <a:lnTo>
                    <a:pt x="22824" y="2940"/>
                  </a:lnTo>
                  <a:lnTo>
                    <a:pt x="37337" y="0"/>
                  </a:lnTo>
                  <a:lnTo>
                    <a:pt x="1235202" y="0"/>
                  </a:lnTo>
                  <a:lnTo>
                    <a:pt x="1249715" y="2940"/>
                  </a:lnTo>
                  <a:lnTo>
                    <a:pt x="1261586" y="10953"/>
                  </a:lnTo>
                  <a:lnTo>
                    <a:pt x="1269599" y="22824"/>
                  </a:lnTo>
                  <a:lnTo>
                    <a:pt x="1272540" y="37337"/>
                  </a:lnTo>
                  <a:lnTo>
                    <a:pt x="1272540" y="336041"/>
                  </a:lnTo>
                  <a:lnTo>
                    <a:pt x="1269599" y="350555"/>
                  </a:lnTo>
                  <a:lnTo>
                    <a:pt x="1261586" y="362426"/>
                  </a:lnTo>
                  <a:lnTo>
                    <a:pt x="1249715" y="370439"/>
                  </a:lnTo>
                  <a:lnTo>
                    <a:pt x="1235202" y="373379"/>
                  </a:lnTo>
                  <a:lnTo>
                    <a:pt x="37337" y="373379"/>
                  </a:lnTo>
                  <a:lnTo>
                    <a:pt x="22824" y="370439"/>
                  </a:lnTo>
                  <a:lnTo>
                    <a:pt x="10953" y="362426"/>
                  </a:lnTo>
                  <a:lnTo>
                    <a:pt x="2940" y="350555"/>
                  </a:lnTo>
                  <a:lnTo>
                    <a:pt x="0" y="336041"/>
                  </a:lnTo>
                  <a:lnTo>
                    <a:pt x="0" y="37337"/>
                  </a:lnTo>
                  <a:close/>
                </a:path>
              </a:pathLst>
            </a:custGeom>
            <a:ln w="12700">
              <a:solidFill>
                <a:srgbClr val="CFE6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5883909" y="2571369"/>
            <a:ext cx="712470" cy="38608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000" dirty="0">
                <a:latin typeface="Georgia"/>
                <a:cs typeface="Georgia"/>
              </a:rPr>
              <a:t>15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spc="-10" dirty="0">
                <a:latin typeface="Georgia"/>
                <a:cs typeface="Georgia"/>
              </a:rPr>
              <a:t>Capítulos</a:t>
            </a:r>
            <a:endParaRPr sz="10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219"/>
              </a:spcBef>
            </a:pPr>
            <a:r>
              <a:rPr sz="1000" spc="-10" dirty="0">
                <a:latin typeface="Georgia"/>
                <a:cs typeface="Georgia"/>
              </a:rPr>
              <a:t>(64-</a:t>
            </a:r>
            <a:r>
              <a:rPr sz="1000" spc="-20" dirty="0">
                <a:latin typeface="Georgia"/>
                <a:cs typeface="Georgia"/>
              </a:rPr>
              <a:t>222)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7051040" y="1729739"/>
            <a:ext cx="1282700" cy="772160"/>
            <a:chOff x="7051040" y="1729739"/>
            <a:chExt cx="1282700" cy="772160"/>
          </a:xfrm>
        </p:grpSpPr>
        <p:sp>
          <p:nvSpPr>
            <p:cNvPr id="54" name="object 54"/>
            <p:cNvSpPr/>
            <p:nvPr/>
          </p:nvSpPr>
          <p:spPr>
            <a:xfrm>
              <a:off x="7057390" y="1736089"/>
              <a:ext cx="1270000" cy="759460"/>
            </a:xfrm>
            <a:custGeom>
              <a:avLst/>
              <a:gdLst/>
              <a:ahLst/>
              <a:cxnLst/>
              <a:rect l="l" t="t" r="r" b="b"/>
              <a:pathLst>
                <a:path w="1270000" h="759460">
                  <a:moveTo>
                    <a:pt x="1194053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5" y="759460"/>
                  </a:lnTo>
                  <a:lnTo>
                    <a:pt x="1194053" y="759460"/>
                  </a:lnTo>
                  <a:lnTo>
                    <a:pt x="1223601" y="753487"/>
                  </a:lnTo>
                  <a:lnTo>
                    <a:pt x="1247743" y="737203"/>
                  </a:lnTo>
                  <a:lnTo>
                    <a:pt x="1264027" y="713061"/>
                  </a:lnTo>
                  <a:lnTo>
                    <a:pt x="1270000" y="683513"/>
                  </a:lnTo>
                  <a:lnTo>
                    <a:pt x="1270000" y="75946"/>
                  </a:lnTo>
                  <a:lnTo>
                    <a:pt x="1264027" y="46398"/>
                  </a:lnTo>
                  <a:lnTo>
                    <a:pt x="1247743" y="22256"/>
                  </a:lnTo>
                  <a:lnTo>
                    <a:pt x="1223601" y="5972"/>
                  </a:lnTo>
                  <a:lnTo>
                    <a:pt x="1194053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057390" y="1736089"/>
              <a:ext cx="1270000" cy="759460"/>
            </a:xfrm>
            <a:custGeom>
              <a:avLst/>
              <a:gdLst/>
              <a:ahLst/>
              <a:cxnLst/>
              <a:rect l="l" t="t" r="r" b="b"/>
              <a:pathLst>
                <a:path w="1270000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94053" y="0"/>
                  </a:lnTo>
                  <a:lnTo>
                    <a:pt x="1223601" y="5972"/>
                  </a:lnTo>
                  <a:lnTo>
                    <a:pt x="1247743" y="22256"/>
                  </a:lnTo>
                  <a:lnTo>
                    <a:pt x="1264027" y="46398"/>
                  </a:lnTo>
                  <a:lnTo>
                    <a:pt x="1270000" y="75946"/>
                  </a:lnTo>
                  <a:lnTo>
                    <a:pt x="1270000" y="683513"/>
                  </a:lnTo>
                  <a:lnTo>
                    <a:pt x="1264027" y="713061"/>
                  </a:lnTo>
                  <a:lnTo>
                    <a:pt x="1247743" y="737203"/>
                  </a:lnTo>
                  <a:lnTo>
                    <a:pt x="1223601" y="753487"/>
                  </a:lnTo>
                  <a:lnTo>
                    <a:pt x="1194053" y="759460"/>
                  </a:lnTo>
                  <a:lnTo>
                    <a:pt x="75945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7104380" y="1882203"/>
            <a:ext cx="117411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1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V.</a:t>
            </a:r>
            <a:r>
              <a:rPr sz="10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Del</a:t>
            </a:r>
            <a:r>
              <a:rPr sz="10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Gasto</a:t>
            </a:r>
            <a:r>
              <a:rPr sz="10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Federal</a:t>
            </a:r>
            <a:endParaRPr sz="1000">
              <a:latin typeface="Georgia"/>
              <a:cs typeface="Georgia"/>
            </a:endParaRPr>
          </a:p>
          <a:p>
            <a:pPr marL="126364" marR="118110" algn="ctr">
              <a:lnSpc>
                <a:spcPts val="1019"/>
              </a:lnSpc>
              <a:spcBef>
                <a:spcPts val="95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en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las</a:t>
            </a:r>
            <a:r>
              <a:rPr sz="10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Entidades Federativas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7051040" y="2522220"/>
            <a:ext cx="1282700" cy="805180"/>
            <a:chOff x="7051040" y="2522220"/>
            <a:chExt cx="1282700" cy="805180"/>
          </a:xfrm>
        </p:grpSpPr>
        <p:sp>
          <p:nvSpPr>
            <p:cNvPr id="58" name="object 58"/>
            <p:cNvSpPr/>
            <p:nvPr/>
          </p:nvSpPr>
          <p:spPr>
            <a:xfrm>
              <a:off x="7663180" y="2522220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79" h="53339">
                  <a:moveTo>
                    <a:pt x="46609" y="0"/>
                  </a:moveTo>
                  <a:lnTo>
                    <a:pt x="9271" y="0"/>
                  </a:lnTo>
                  <a:lnTo>
                    <a:pt x="9271" y="26669"/>
                  </a:lnTo>
                  <a:lnTo>
                    <a:pt x="0" y="26669"/>
                  </a:lnTo>
                  <a:lnTo>
                    <a:pt x="27940" y="53339"/>
                  </a:lnTo>
                  <a:lnTo>
                    <a:pt x="55879" y="26669"/>
                  </a:lnTo>
                  <a:lnTo>
                    <a:pt x="46609" y="2666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5B5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057390" y="2604770"/>
              <a:ext cx="1270000" cy="716280"/>
            </a:xfrm>
            <a:custGeom>
              <a:avLst/>
              <a:gdLst/>
              <a:ahLst/>
              <a:cxnLst/>
              <a:rect l="l" t="t" r="r" b="b"/>
              <a:pathLst>
                <a:path w="1270000" h="716279">
                  <a:moveTo>
                    <a:pt x="1198371" y="0"/>
                  </a:moveTo>
                  <a:lnTo>
                    <a:pt x="71627" y="0"/>
                  </a:lnTo>
                  <a:lnTo>
                    <a:pt x="43773" y="5637"/>
                  </a:lnTo>
                  <a:lnTo>
                    <a:pt x="21002" y="21002"/>
                  </a:lnTo>
                  <a:lnTo>
                    <a:pt x="5637" y="43773"/>
                  </a:lnTo>
                  <a:lnTo>
                    <a:pt x="0" y="71627"/>
                  </a:lnTo>
                  <a:lnTo>
                    <a:pt x="0" y="644651"/>
                  </a:lnTo>
                  <a:lnTo>
                    <a:pt x="5637" y="672506"/>
                  </a:lnTo>
                  <a:lnTo>
                    <a:pt x="21002" y="695277"/>
                  </a:lnTo>
                  <a:lnTo>
                    <a:pt x="43773" y="710642"/>
                  </a:lnTo>
                  <a:lnTo>
                    <a:pt x="71627" y="716279"/>
                  </a:lnTo>
                  <a:lnTo>
                    <a:pt x="1198371" y="716279"/>
                  </a:lnTo>
                  <a:lnTo>
                    <a:pt x="1226226" y="710642"/>
                  </a:lnTo>
                  <a:lnTo>
                    <a:pt x="1248997" y="695277"/>
                  </a:lnTo>
                  <a:lnTo>
                    <a:pt x="1264362" y="672506"/>
                  </a:lnTo>
                  <a:lnTo>
                    <a:pt x="1270000" y="644651"/>
                  </a:lnTo>
                  <a:lnTo>
                    <a:pt x="1270000" y="71627"/>
                  </a:lnTo>
                  <a:lnTo>
                    <a:pt x="1264362" y="43773"/>
                  </a:lnTo>
                  <a:lnTo>
                    <a:pt x="1248997" y="21002"/>
                  </a:lnTo>
                  <a:lnTo>
                    <a:pt x="1226226" y="5637"/>
                  </a:lnTo>
                  <a:lnTo>
                    <a:pt x="1198371" y="0"/>
                  </a:lnTo>
                  <a:close/>
                </a:path>
              </a:pathLst>
            </a:custGeom>
            <a:solidFill>
              <a:srgbClr val="CFE4D5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057390" y="2604770"/>
              <a:ext cx="1270000" cy="716280"/>
            </a:xfrm>
            <a:custGeom>
              <a:avLst/>
              <a:gdLst/>
              <a:ahLst/>
              <a:cxnLst/>
              <a:rect l="l" t="t" r="r" b="b"/>
              <a:pathLst>
                <a:path w="1270000" h="716279">
                  <a:moveTo>
                    <a:pt x="0" y="71627"/>
                  </a:moveTo>
                  <a:lnTo>
                    <a:pt x="5637" y="43773"/>
                  </a:lnTo>
                  <a:lnTo>
                    <a:pt x="21002" y="21002"/>
                  </a:lnTo>
                  <a:lnTo>
                    <a:pt x="43773" y="5637"/>
                  </a:lnTo>
                  <a:lnTo>
                    <a:pt x="71627" y="0"/>
                  </a:lnTo>
                  <a:lnTo>
                    <a:pt x="1198371" y="0"/>
                  </a:lnTo>
                  <a:lnTo>
                    <a:pt x="1226226" y="5637"/>
                  </a:lnTo>
                  <a:lnTo>
                    <a:pt x="1248997" y="21002"/>
                  </a:lnTo>
                  <a:lnTo>
                    <a:pt x="1264362" y="43773"/>
                  </a:lnTo>
                  <a:lnTo>
                    <a:pt x="1270000" y="71627"/>
                  </a:lnTo>
                  <a:lnTo>
                    <a:pt x="1270000" y="644651"/>
                  </a:lnTo>
                  <a:lnTo>
                    <a:pt x="1264362" y="672506"/>
                  </a:lnTo>
                  <a:lnTo>
                    <a:pt x="1248997" y="695277"/>
                  </a:lnTo>
                  <a:lnTo>
                    <a:pt x="1226226" y="710642"/>
                  </a:lnTo>
                  <a:lnTo>
                    <a:pt x="1198371" y="716279"/>
                  </a:lnTo>
                  <a:lnTo>
                    <a:pt x="71627" y="716279"/>
                  </a:lnTo>
                  <a:lnTo>
                    <a:pt x="43773" y="710642"/>
                  </a:lnTo>
                  <a:lnTo>
                    <a:pt x="21002" y="695277"/>
                  </a:lnTo>
                  <a:lnTo>
                    <a:pt x="5637" y="672506"/>
                  </a:lnTo>
                  <a:lnTo>
                    <a:pt x="0" y="644651"/>
                  </a:lnTo>
                  <a:lnTo>
                    <a:pt x="0" y="71627"/>
                  </a:lnTo>
                  <a:close/>
                </a:path>
              </a:pathLst>
            </a:custGeom>
            <a:ln w="12700">
              <a:solidFill>
                <a:srgbClr val="CFE4D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7125969" y="2664840"/>
            <a:ext cx="1132205" cy="5695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7945" marR="56515" indent="-7620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latin typeface="Georgia"/>
                <a:cs typeface="Georgia"/>
              </a:rPr>
              <a:t>I.</a:t>
            </a:r>
            <a:r>
              <a:rPr sz="1000" spc="-20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 los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spc="-10" dirty="0">
                <a:latin typeface="Georgia"/>
                <a:cs typeface="Georgia"/>
              </a:rPr>
              <a:t>Recursos </a:t>
            </a:r>
            <a:r>
              <a:rPr sz="1000" dirty="0">
                <a:latin typeface="Georgia"/>
                <a:cs typeface="Georgia"/>
              </a:rPr>
              <a:t>Transferidos</a:t>
            </a:r>
            <a:r>
              <a:rPr sz="1000" spc="-1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a</a:t>
            </a:r>
            <a:r>
              <a:rPr sz="1000" spc="-25" dirty="0">
                <a:latin typeface="Georgia"/>
                <a:cs typeface="Georgia"/>
              </a:rPr>
              <a:t> las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ts val="935"/>
              </a:lnSpc>
            </a:pPr>
            <a:r>
              <a:rPr sz="1000" spc="-10" dirty="0">
                <a:latin typeface="Georgia"/>
                <a:cs typeface="Georgia"/>
              </a:rPr>
              <a:t>Entidades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ts val="1120"/>
              </a:lnSpc>
            </a:pPr>
            <a:r>
              <a:rPr sz="1000" dirty="0">
                <a:latin typeface="Georgia"/>
                <a:cs typeface="Georgia"/>
              </a:rPr>
              <a:t>Federativas</a:t>
            </a:r>
            <a:r>
              <a:rPr sz="1000" spc="-40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(87-</a:t>
            </a:r>
            <a:r>
              <a:rPr sz="1000" spc="-25" dirty="0">
                <a:latin typeface="Georgia"/>
                <a:cs typeface="Georgia"/>
              </a:rPr>
              <a:t>93)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8501380" y="1729739"/>
            <a:ext cx="1282700" cy="772160"/>
            <a:chOff x="8501380" y="1729739"/>
            <a:chExt cx="1282700" cy="772160"/>
          </a:xfrm>
        </p:grpSpPr>
        <p:sp>
          <p:nvSpPr>
            <p:cNvPr id="63" name="object 63"/>
            <p:cNvSpPr/>
            <p:nvPr/>
          </p:nvSpPr>
          <p:spPr>
            <a:xfrm>
              <a:off x="8507730" y="1736089"/>
              <a:ext cx="1270000" cy="759460"/>
            </a:xfrm>
            <a:custGeom>
              <a:avLst/>
              <a:gdLst/>
              <a:ahLst/>
              <a:cxnLst/>
              <a:rect l="l" t="t" r="r" b="b"/>
              <a:pathLst>
                <a:path w="1270000" h="759460">
                  <a:moveTo>
                    <a:pt x="1194053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6" y="759460"/>
                  </a:lnTo>
                  <a:lnTo>
                    <a:pt x="1194053" y="759460"/>
                  </a:lnTo>
                  <a:lnTo>
                    <a:pt x="1223601" y="753487"/>
                  </a:lnTo>
                  <a:lnTo>
                    <a:pt x="1247743" y="737203"/>
                  </a:lnTo>
                  <a:lnTo>
                    <a:pt x="1264027" y="713061"/>
                  </a:lnTo>
                  <a:lnTo>
                    <a:pt x="1270000" y="683513"/>
                  </a:lnTo>
                  <a:lnTo>
                    <a:pt x="1270000" y="75946"/>
                  </a:lnTo>
                  <a:lnTo>
                    <a:pt x="1264027" y="46398"/>
                  </a:lnTo>
                  <a:lnTo>
                    <a:pt x="1247743" y="22256"/>
                  </a:lnTo>
                  <a:lnTo>
                    <a:pt x="1223601" y="5972"/>
                  </a:lnTo>
                  <a:lnTo>
                    <a:pt x="1194053" y="0"/>
                  </a:lnTo>
                  <a:close/>
                </a:path>
              </a:pathLst>
            </a:custGeom>
            <a:solidFill>
              <a:srgbClr val="4B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507730" y="1736089"/>
              <a:ext cx="1270000" cy="759460"/>
            </a:xfrm>
            <a:custGeom>
              <a:avLst/>
              <a:gdLst/>
              <a:ahLst/>
              <a:cxnLst/>
              <a:rect l="l" t="t" r="r" b="b"/>
              <a:pathLst>
                <a:path w="1270000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1194053" y="0"/>
                  </a:lnTo>
                  <a:lnTo>
                    <a:pt x="1223601" y="5972"/>
                  </a:lnTo>
                  <a:lnTo>
                    <a:pt x="1247743" y="22256"/>
                  </a:lnTo>
                  <a:lnTo>
                    <a:pt x="1264027" y="46398"/>
                  </a:lnTo>
                  <a:lnTo>
                    <a:pt x="1270000" y="75946"/>
                  </a:lnTo>
                  <a:lnTo>
                    <a:pt x="1270000" y="683513"/>
                  </a:lnTo>
                  <a:lnTo>
                    <a:pt x="1264027" y="713061"/>
                  </a:lnTo>
                  <a:lnTo>
                    <a:pt x="1247743" y="737203"/>
                  </a:lnTo>
                  <a:lnTo>
                    <a:pt x="1223601" y="753487"/>
                  </a:lnTo>
                  <a:lnTo>
                    <a:pt x="1194053" y="759460"/>
                  </a:lnTo>
                  <a:lnTo>
                    <a:pt x="75946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8658859" y="1752600"/>
            <a:ext cx="967740" cy="699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ts val="111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VI.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0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la</a:t>
            </a:r>
            <a:endParaRPr sz="1000">
              <a:latin typeface="Georgia"/>
              <a:cs typeface="Georgia"/>
            </a:endParaRPr>
          </a:p>
          <a:p>
            <a:pPr marL="12700" marR="5080" indent="-3175" algn="ctr">
              <a:lnSpc>
                <a:spcPct val="86000"/>
              </a:lnSpc>
              <a:spcBef>
                <a:spcPts val="75"/>
              </a:spcBef>
            </a:pP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Contabilidad Gubernamental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(derogado)</a:t>
            </a:r>
            <a:r>
              <a:rPr sz="10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(231-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ts val="1019"/>
              </a:lnSpc>
            </a:pPr>
            <a:r>
              <a:rPr sz="1000" spc="-20" dirty="0">
                <a:solidFill>
                  <a:srgbClr val="FFFFFF"/>
                </a:solidFill>
                <a:latin typeface="Georgia"/>
                <a:cs typeface="Georgia"/>
              </a:rPr>
              <a:t>282)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9949180" y="1729739"/>
            <a:ext cx="1285240" cy="772160"/>
            <a:chOff x="9949180" y="1729739"/>
            <a:chExt cx="1285240" cy="772160"/>
          </a:xfrm>
        </p:grpSpPr>
        <p:sp>
          <p:nvSpPr>
            <p:cNvPr id="67" name="object 67"/>
            <p:cNvSpPr/>
            <p:nvPr/>
          </p:nvSpPr>
          <p:spPr>
            <a:xfrm>
              <a:off x="9955530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40" h="759460">
                  <a:moveTo>
                    <a:pt x="1196594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6" y="759460"/>
                  </a:lnTo>
                  <a:lnTo>
                    <a:pt x="1196594" y="759460"/>
                  </a:lnTo>
                  <a:lnTo>
                    <a:pt x="1226141" y="753487"/>
                  </a:lnTo>
                  <a:lnTo>
                    <a:pt x="1250283" y="737203"/>
                  </a:lnTo>
                  <a:lnTo>
                    <a:pt x="1266567" y="713061"/>
                  </a:lnTo>
                  <a:lnTo>
                    <a:pt x="1272540" y="683513"/>
                  </a:lnTo>
                  <a:lnTo>
                    <a:pt x="1272540" y="75946"/>
                  </a:lnTo>
                  <a:lnTo>
                    <a:pt x="1266567" y="46398"/>
                  </a:lnTo>
                  <a:lnTo>
                    <a:pt x="1250283" y="22256"/>
                  </a:lnTo>
                  <a:lnTo>
                    <a:pt x="1226141" y="5972"/>
                  </a:lnTo>
                  <a:lnTo>
                    <a:pt x="119659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955530" y="1736089"/>
              <a:ext cx="1272540" cy="759460"/>
            </a:xfrm>
            <a:custGeom>
              <a:avLst/>
              <a:gdLst/>
              <a:ahLst/>
              <a:cxnLst/>
              <a:rect l="l" t="t" r="r" b="b"/>
              <a:pathLst>
                <a:path w="1272540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1196594" y="0"/>
                  </a:lnTo>
                  <a:lnTo>
                    <a:pt x="1226141" y="5972"/>
                  </a:lnTo>
                  <a:lnTo>
                    <a:pt x="1250283" y="22256"/>
                  </a:lnTo>
                  <a:lnTo>
                    <a:pt x="1266567" y="46398"/>
                  </a:lnTo>
                  <a:lnTo>
                    <a:pt x="1272540" y="75946"/>
                  </a:lnTo>
                  <a:lnTo>
                    <a:pt x="1272540" y="683513"/>
                  </a:lnTo>
                  <a:lnTo>
                    <a:pt x="1266567" y="713061"/>
                  </a:lnTo>
                  <a:lnTo>
                    <a:pt x="1250283" y="737203"/>
                  </a:lnTo>
                  <a:lnTo>
                    <a:pt x="1226141" y="753487"/>
                  </a:lnTo>
                  <a:lnTo>
                    <a:pt x="1196594" y="759460"/>
                  </a:lnTo>
                  <a:lnTo>
                    <a:pt x="75946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10129519" y="1817623"/>
            <a:ext cx="925830" cy="5689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96520" marR="86360" indent="99060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VII.</a:t>
            </a:r>
            <a:r>
              <a:rPr sz="10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la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Información,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ts val="935"/>
              </a:lnSpc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Transparencia</a:t>
            </a:r>
            <a:r>
              <a:rPr sz="10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ts val="1120"/>
              </a:lnSpc>
            </a:pP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Evaluación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9949180" y="2522220"/>
            <a:ext cx="1285240" cy="805180"/>
            <a:chOff x="9949180" y="2522220"/>
            <a:chExt cx="1285240" cy="805180"/>
          </a:xfrm>
        </p:grpSpPr>
        <p:sp>
          <p:nvSpPr>
            <p:cNvPr id="71" name="object 71"/>
            <p:cNvSpPr/>
            <p:nvPr/>
          </p:nvSpPr>
          <p:spPr>
            <a:xfrm>
              <a:off x="10563860" y="2522220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79" h="53339">
                  <a:moveTo>
                    <a:pt x="46609" y="0"/>
                  </a:moveTo>
                  <a:lnTo>
                    <a:pt x="9271" y="0"/>
                  </a:lnTo>
                  <a:lnTo>
                    <a:pt x="9271" y="26669"/>
                  </a:lnTo>
                  <a:lnTo>
                    <a:pt x="0" y="26669"/>
                  </a:lnTo>
                  <a:lnTo>
                    <a:pt x="27940" y="53339"/>
                  </a:lnTo>
                  <a:lnTo>
                    <a:pt x="55880" y="26669"/>
                  </a:lnTo>
                  <a:lnTo>
                    <a:pt x="46609" y="26669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46B1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9955530" y="2604770"/>
              <a:ext cx="1272540" cy="716280"/>
            </a:xfrm>
            <a:custGeom>
              <a:avLst/>
              <a:gdLst/>
              <a:ahLst/>
              <a:cxnLst/>
              <a:rect l="l" t="t" r="r" b="b"/>
              <a:pathLst>
                <a:path w="1272540" h="716279">
                  <a:moveTo>
                    <a:pt x="1200912" y="0"/>
                  </a:moveTo>
                  <a:lnTo>
                    <a:pt x="71627" y="0"/>
                  </a:lnTo>
                  <a:lnTo>
                    <a:pt x="43773" y="5637"/>
                  </a:lnTo>
                  <a:lnTo>
                    <a:pt x="21002" y="21002"/>
                  </a:lnTo>
                  <a:lnTo>
                    <a:pt x="5637" y="43773"/>
                  </a:lnTo>
                  <a:lnTo>
                    <a:pt x="0" y="71627"/>
                  </a:lnTo>
                  <a:lnTo>
                    <a:pt x="0" y="644651"/>
                  </a:lnTo>
                  <a:lnTo>
                    <a:pt x="5637" y="672506"/>
                  </a:lnTo>
                  <a:lnTo>
                    <a:pt x="21002" y="695277"/>
                  </a:lnTo>
                  <a:lnTo>
                    <a:pt x="43773" y="710642"/>
                  </a:lnTo>
                  <a:lnTo>
                    <a:pt x="71627" y="716279"/>
                  </a:lnTo>
                  <a:lnTo>
                    <a:pt x="1200912" y="716279"/>
                  </a:lnTo>
                  <a:lnTo>
                    <a:pt x="1228766" y="710642"/>
                  </a:lnTo>
                  <a:lnTo>
                    <a:pt x="1251537" y="695277"/>
                  </a:lnTo>
                  <a:lnTo>
                    <a:pt x="1266902" y="672506"/>
                  </a:lnTo>
                  <a:lnTo>
                    <a:pt x="1272540" y="644651"/>
                  </a:lnTo>
                  <a:lnTo>
                    <a:pt x="1272540" y="71627"/>
                  </a:lnTo>
                  <a:lnTo>
                    <a:pt x="1266902" y="43773"/>
                  </a:lnTo>
                  <a:lnTo>
                    <a:pt x="1251537" y="21002"/>
                  </a:lnTo>
                  <a:lnTo>
                    <a:pt x="1228766" y="5637"/>
                  </a:lnTo>
                  <a:lnTo>
                    <a:pt x="1200912" y="0"/>
                  </a:lnTo>
                  <a:close/>
                </a:path>
              </a:pathLst>
            </a:custGeom>
            <a:solidFill>
              <a:srgbClr val="CFE3D2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9955530" y="2604770"/>
              <a:ext cx="1272540" cy="716280"/>
            </a:xfrm>
            <a:custGeom>
              <a:avLst/>
              <a:gdLst/>
              <a:ahLst/>
              <a:cxnLst/>
              <a:rect l="l" t="t" r="r" b="b"/>
              <a:pathLst>
                <a:path w="1272540" h="716279">
                  <a:moveTo>
                    <a:pt x="0" y="71627"/>
                  </a:moveTo>
                  <a:lnTo>
                    <a:pt x="5637" y="43773"/>
                  </a:lnTo>
                  <a:lnTo>
                    <a:pt x="21002" y="21002"/>
                  </a:lnTo>
                  <a:lnTo>
                    <a:pt x="43773" y="5637"/>
                  </a:lnTo>
                  <a:lnTo>
                    <a:pt x="71627" y="0"/>
                  </a:lnTo>
                  <a:lnTo>
                    <a:pt x="1200912" y="0"/>
                  </a:lnTo>
                  <a:lnTo>
                    <a:pt x="1228766" y="5637"/>
                  </a:lnTo>
                  <a:lnTo>
                    <a:pt x="1251537" y="21002"/>
                  </a:lnTo>
                  <a:lnTo>
                    <a:pt x="1266902" y="43773"/>
                  </a:lnTo>
                  <a:lnTo>
                    <a:pt x="1272540" y="71627"/>
                  </a:lnTo>
                  <a:lnTo>
                    <a:pt x="1272540" y="644651"/>
                  </a:lnTo>
                  <a:lnTo>
                    <a:pt x="1266902" y="672506"/>
                  </a:lnTo>
                  <a:lnTo>
                    <a:pt x="1251537" y="695277"/>
                  </a:lnTo>
                  <a:lnTo>
                    <a:pt x="1228766" y="710642"/>
                  </a:lnTo>
                  <a:lnTo>
                    <a:pt x="1200912" y="716279"/>
                  </a:lnTo>
                  <a:lnTo>
                    <a:pt x="71627" y="716279"/>
                  </a:lnTo>
                  <a:lnTo>
                    <a:pt x="43773" y="710642"/>
                  </a:lnTo>
                  <a:lnTo>
                    <a:pt x="21002" y="695277"/>
                  </a:lnTo>
                  <a:lnTo>
                    <a:pt x="5637" y="672506"/>
                  </a:lnTo>
                  <a:lnTo>
                    <a:pt x="0" y="644651"/>
                  </a:lnTo>
                  <a:lnTo>
                    <a:pt x="0" y="71627"/>
                  </a:lnTo>
                  <a:close/>
                </a:path>
              </a:pathLst>
            </a:custGeom>
            <a:ln w="12700">
              <a:solidFill>
                <a:srgbClr val="CFE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10013950" y="2704465"/>
            <a:ext cx="1156335" cy="488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10"/>
              </a:lnSpc>
              <a:spcBef>
                <a:spcPts val="100"/>
              </a:spcBef>
            </a:pPr>
            <a:r>
              <a:rPr sz="1000" dirty="0">
                <a:latin typeface="Georgia"/>
                <a:cs typeface="Georgia"/>
              </a:rPr>
              <a:t>I.</a:t>
            </a:r>
            <a:r>
              <a:rPr sz="1000" spc="-10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 la</a:t>
            </a:r>
            <a:r>
              <a:rPr sz="1000" spc="-10" dirty="0">
                <a:latin typeface="Georgia"/>
                <a:cs typeface="Georgia"/>
              </a:rPr>
              <a:t> Información</a:t>
            </a:r>
            <a:endParaRPr sz="1000">
              <a:latin typeface="Georgia"/>
              <a:cs typeface="Georgia"/>
            </a:endParaRPr>
          </a:p>
          <a:p>
            <a:pPr algn="ctr">
              <a:lnSpc>
                <a:spcPts val="1110"/>
              </a:lnSpc>
            </a:pPr>
            <a:r>
              <a:rPr sz="1000" dirty="0">
                <a:latin typeface="Georgia"/>
                <a:cs typeface="Georgia"/>
              </a:rPr>
              <a:t>y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la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spc="-10" dirty="0">
                <a:latin typeface="Georgia"/>
                <a:cs typeface="Georgia"/>
              </a:rPr>
              <a:t>Transparencia</a:t>
            </a:r>
            <a:endParaRPr sz="1000">
              <a:latin typeface="Georgia"/>
              <a:cs typeface="Georgia"/>
            </a:endParaRPr>
          </a:p>
          <a:p>
            <a:pPr marL="1270" algn="ctr">
              <a:lnSpc>
                <a:spcPct val="100000"/>
              </a:lnSpc>
              <a:spcBef>
                <a:spcPts val="220"/>
              </a:spcBef>
            </a:pPr>
            <a:r>
              <a:rPr sz="1000" dirty="0">
                <a:latin typeface="Georgia"/>
                <a:cs typeface="Georgia"/>
              </a:rPr>
              <a:t>(283-</a:t>
            </a:r>
            <a:r>
              <a:rPr sz="1000" spc="-20" dirty="0">
                <a:latin typeface="Georgia"/>
                <a:cs typeface="Georgia"/>
              </a:rPr>
              <a:t>302)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9949180" y="3345179"/>
            <a:ext cx="1285240" cy="411480"/>
            <a:chOff x="9949180" y="3345179"/>
            <a:chExt cx="1285240" cy="411480"/>
          </a:xfrm>
        </p:grpSpPr>
        <p:sp>
          <p:nvSpPr>
            <p:cNvPr id="76" name="object 76"/>
            <p:cNvSpPr/>
            <p:nvPr/>
          </p:nvSpPr>
          <p:spPr>
            <a:xfrm>
              <a:off x="10563860" y="334517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46609" y="0"/>
                  </a:moveTo>
                  <a:lnTo>
                    <a:pt x="9271" y="0"/>
                  </a:lnTo>
                  <a:lnTo>
                    <a:pt x="9271" y="27940"/>
                  </a:lnTo>
                  <a:lnTo>
                    <a:pt x="0" y="27940"/>
                  </a:lnTo>
                  <a:lnTo>
                    <a:pt x="27940" y="55880"/>
                  </a:lnTo>
                  <a:lnTo>
                    <a:pt x="55880" y="27940"/>
                  </a:lnTo>
                  <a:lnTo>
                    <a:pt x="46609" y="2794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5BA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9955530" y="3430269"/>
              <a:ext cx="1272540" cy="320040"/>
            </a:xfrm>
            <a:custGeom>
              <a:avLst/>
              <a:gdLst/>
              <a:ahLst/>
              <a:cxnLst/>
              <a:rect l="l" t="t" r="r" b="b"/>
              <a:pathLst>
                <a:path w="1272540" h="320039">
                  <a:moveTo>
                    <a:pt x="1240536" y="0"/>
                  </a:moveTo>
                  <a:lnTo>
                    <a:pt x="32003" y="0"/>
                  </a:lnTo>
                  <a:lnTo>
                    <a:pt x="19556" y="2518"/>
                  </a:lnTo>
                  <a:lnTo>
                    <a:pt x="9382" y="9382"/>
                  </a:lnTo>
                  <a:lnTo>
                    <a:pt x="2518" y="19556"/>
                  </a:lnTo>
                  <a:lnTo>
                    <a:pt x="0" y="32003"/>
                  </a:lnTo>
                  <a:lnTo>
                    <a:pt x="0" y="288035"/>
                  </a:lnTo>
                  <a:lnTo>
                    <a:pt x="2518" y="300483"/>
                  </a:lnTo>
                  <a:lnTo>
                    <a:pt x="9382" y="310657"/>
                  </a:lnTo>
                  <a:lnTo>
                    <a:pt x="19556" y="317521"/>
                  </a:lnTo>
                  <a:lnTo>
                    <a:pt x="32003" y="320039"/>
                  </a:lnTo>
                  <a:lnTo>
                    <a:pt x="1240536" y="320039"/>
                  </a:lnTo>
                  <a:lnTo>
                    <a:pt x="1252983" y="317521"/>
                  </a:lnTo>
                  <a:lnTo>
                    <a:pt x="1263157" y="310657"/>
                  </a:lnTo>
                  <a:lnTo>
                    <a:pt x="1270021" y="300483"/>
                  </a:lnTo>
                  <a:lnTo>
                    <a:pt x="1272540" y="288035"/>
                  </a:lnTo>
                  <a:lnTo>
                    <a:pt x="1272540" y="32003"/>
                  </a:lnTo>
                  <a:lnTo>
                    <a:pt x="1270021" y="19556"/>
                  </a:lnTo>
                  <a:lnTo>
                    <a:pt x="1263157" y="9382"/>
                  </a:lnTo>
                  <a:lnTo>
                    <a:pt x="1252983" y="2518"/>
                  </a:lnTo>
                  <a:lnTo>
                    <a:pt x="1240536" y="0"/>
                  </a:lnTo>
                  <a:close/>
                </a:path>
              </a:pathLst>
            </a:custGeom>
            <a:solidFill>
              <a:srgbClr val="D1E3C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9955530" y="3430269"/>
              <a:ext cx="1272540" cy="320040"/>
            </a:xfrm>
            <a:custGeom>
              <a:avLst/>
              <a:gdLst/>
              <a:ahLst/>
              <a:cxnLst/>
              <a:rect l="l" t="t" r="r" b="b"/>
              <a:pathLst>
                <a:path w="1272540" h="320039">
                  <a:moveTo>
                    <a:pt x="0" y="32003"/>
                  </a:moveTo>
                  <a:lnTo>
                    <a:pt x="2518" y="19556"/>
                  </a:lnTo>
                  <a:lnTo>
                    <a:pt x="9382" y="9382"/>
                  </a:lnTo>
                  <a:lnTo>
                    <a:pt x="19556" y="2518"/>
                  </a:lnTo>
                  <a:lnTo>
                    <a:pt x="32003" y="0"/>
                  </a:lnTo>
                  <a:lnTo>
                    <a:pt x="1240536" y="0"/>
                  </a:lnTo>
                  <a:lnTo>
                    <a:pt x="1252983" y="2518"/>
                  </a:lnTo>
                  <a:lnTo>
                    <a:pt x="1263157" y="9382"/>
                  </a:lnTo>
                  <a:lnTo>
                    <a:pt x="1270021" y="19556"/>
                  </a:lnTo>
                  <a:lnTo>
                    <a:pt x="1272540" y="32003"/>
                  </a:lnTo>
                  <a:lnTo>
                    <a:pt x="1272540" y="288035"/>
                  </a:lnTo>
                  <a:lnTo>
                    <a:pt x="1270021" y="300483"/>
                  </a:lnTo>
                  <a:lnTo>
                    <a:pt x="1263157" y="310657"/>
                  </a:lnTo>
                  <a:lnTo>
                    <a:pt x="1252983" y="317521"/>
                  </a:lnTo>
                  <a:lnTo>
                    <a:pt x="1240536" y="320039"/>
                  </a:lnTo>
                  <a:lnTo>
                    <a:pt x="32003" y="320039"/>
                  </a:lnTo>
                  <a:lnTo>
                    <a:pt x="19556" y="317521"/>
                  </a:lnTo>
                  <a:lnTo>
                    <a:pt x="9382" y="310657"/>
                  </a:lnTo>
                  <a:lnTo>
                    <a:pt x="2518" y="300483"/>
                  </a:lnTo>
                  <a:lnTo>
                    <a:pt x="0" y="288035"/>
                  </a:lnTo>
                  <a:lnTo>
                    <a:pt x="0" y="32003"/>
                  </a:lnTo>
                  <a:close/>
                </a:path>
              </a:pathLst>
            </a:custGeom>
            <a:ln w="12700">
              <a:solidFill>
                <a:srgbClr val="D1E3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10025380" y="3422396"/>
            <a:ext cx="1133475" cy="30734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74320" marR="5080" indent="-261620">
              <a:lnSpc>
                <a:spcPts val="1019"/>
              </a:lnSpc>
              <a:spcBef>
                <a:spcPts val="280"/>
              </a:spcBef>
            </a:pPr>
            <a:r>
              <a:rPr sz="1000" dirty="0">
                <a:latin typeface="Georgia"/>
                <a:cs typeface="Georgia"/>
              </a:rPr>
              <a:t>II.</a:t>
            </a:r>
            <a:r>
              <a:rPr sz="1000" spc="-10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la </a:t>
            </a:r>
            <a:r>
              <a:rPr sz="1000" spc="-10" dirty="0">
                <a:latin typeface="Georgia"/>
                <a:cs typeface="Georgia"/>
              </a:rPr>
              <a:t>Evaluación </a:t>
            </a:r>
            <a:r>
              <a:rPr sz="1000" dirty="0">
                <a:latin typeface="Georgia"/>
                <a:cs typeface="Georgia"/>
              </a:rPr>
              <a:t>(303-</a:t>
            </a:r>
            <a:r>
              <a:rPr sz="1000" spc="-20" dirty="0">
                <a:latin typeface="Georgia"/>
                <a:cs typeface="Georgia"/>
              </a:rPr>
              <a:t>304)</a:t>
            </a:r>
            <a:endParaRPr sz="1000">
              <a:latin typeface="Georgia"/>
              <a:cs typeface="Georgia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9949180" y="3774440"/>
            <a:ext cx="1285240" cy="411480"/>
            <a:chOff x="9949180" y="3774440"/>
            <a:chExt cx="1285240" cy="411480"/>
          </a:xfrm>
        </p:grpSpPr>
        <p:sp>
          <p:nvSpPr>
            <p:cNvPr id="81" name="object 81"/>
            <p:cNvSpPr/>
            <p:nvPr/>
          </p:nvSpPr>
          <p:spPr>
            <a:xfrm>
              <a:off x="10563860" y="3774440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46609" y="0"/>
                  </a:moveTo>
                  <a:lnTo>
                    <a:pt x="9271" y="0"/>
                  </a:lnTo>
                  <a:lnTo>
                    <a:pt x="9271" y="27940"/>
                  </a:lnTo>
                  <a:lnTo>
                    <a:pt x="0" y="27940"/>
                  </a:lnTo>
                  <a:lnTo>
                    <a:pt x="27940" y="55880"/>
                  </a:lnTo>
                  <a:lnTo>
                    <a:pt x="55880" y="27940"/>
                  </a:lnTo>
                  <a:lnTo>
                    <a:pt x="46609" y="27940"/>
                  </a:lnTo>
                  <a:lnTo>
                    <a:pt x="46609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955530" y="3859530"/>
              <a:ext cx="1272540" cy="320040"/>
            </a:xfrm>
            <a:custGeom>
              <a:avLst/>
              <a:gdLst/>
              <a:ahLst/>
              <a:cxnLst/>
              <a:rect l="l" t="t" r="r" b="b"/>
              <a:pathLst>
                <a:path w="1272540" h="320039">
                  <a:moveTo>
                    <a:pt x="1240536" y="0"/>
                  </a:moveTo>
                  <a:lnTo>
                    <a:pt x="32003" y="0"/>
                  </a:lnTo>
                  <a:lnTo>
                    <a:pt x="19556" y="2518"/>
                  </a:lnTo>
                  <a:lnTo>
                    <a:pt x="9382" y="9382"/>
                  </a:lnTo>
                  <a:lnTo>
                    <a:pt x="2518" y="19556"/>
                  </a:lnTo>
                  <a:lnTo>
                    <a:pt x="0" y="32004"/>
                  </a:lnTo>
                  <a:lnTo>
                    <a:pt x="0" y="288036"/>
                  </a:lnTo>
                  <a:lnTo>
                    <a:pt x="2518" y="300483"/>
                  </a:lnTo>
                  <a:lnTo>
                    <a:pt x="9382" y="310657"/>
                  </a:lnTo>
                  <a:lnTo>
                    <a:pt x="19556" y="317521"/>
                  </a:lnTo>
                  <a:lnTo>
                    <a:pt x="32003" y="320040"/>
                  </a:lnTo>
                  <a:lnTo>
                    <a:pt x="1240536" y="320040"/>
                  </a:lnTo>
                  <a:lnTo>
                    <a:pt x="1252983" y="317521"/>
                  </a:lnTo>
                  <a:lnTo>
                    <a:pt x="1263157" y="310657"/>
                  </a:lnTo>
                  <a:lnTo>
                    <a:pt x="1270021" y="300483"/>
                  </a:lnTo>
                  <a:lnTo>
                    <a:pt x="1272540" y="288036"/>
                  </a:lnTo>
                  <a:lnTo>
                    <a:pt x="1272540" y="32004"/>
                  </a:lnTo>
                  <a:lnTo>
                    <a:pt x="1270021" y="19556"/>
                  </a:lnTo>
                  <a:lnTo>
                    <a:pt x="1263157" y="9382"/>
                  </a:lnTo>
                  <a:lnTo>
                    <a:pt x="1252983" y="2518"/>
                  </a:lnTo>
                  <a:lnTo>
                    <a:pt x="1240536" y="0"/>
                  </a:lnTo>
                  <a:close/>
                </a:path>
              </a:pathLst>
            </a:custGeom>
            <a:solidFill>
              <a:srgbClr val="D4E2C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955530" y="3859530"/>
              <a:ext cx="1272540" cy="320040"/>
            </a:xfrm>
            <a:custGeom>
              <a:avLst/>
              <a:gdLst/>
              <a:ahLst/>
              <a:cxnLst/>
              <a:rect l="l" t="t" r="r" b="b"/>
              <a:pathLst>
                <a:path w="1272540" h="320039">
                  <a:moveTo>
                    <a:pt x="0" y="32004"/>
                  </a:moveTo>
                  <a:lnTo>
                    <a:pt x="2518" y="19556"/>
                  </a:lnTo>
                  <a:lnTo>
                    <a:pt x="9382" y="9382"/>
                  </a:lnTo>
                  <a:lnTo>
                    <a:pt x="19556" y="2518"/>
                  </a:lnTo>
                  <a:lnTo>
                    <a:pt x="32003" y="0"/>
                  </a:lnTo>
                  <a:lnTo>
                    <a:pt x="1240536" y="0"/>
                  </a:lnTo>
                  <a:lnTo>
                    <a:pt x="1252983" y="2518"/>
                  </a:lnTo>
                  <a:lnTo>
                    <a:pt x="1263157" y="9382"/>
                  </a:lnTo>
                  <a:lnTo>
                    <a:pt x="1270021" y="19556"/>
                  </a:lnTo>
                  <a:lnTo>
                    <a:pt x="1272540" y="32004"/>
                  </a:lnTo>
                  <a:lnTo>
                    <a:pt x="1272540" y="288036"/>
                  </a:lnTo>
                  <a:lnTo>
                    <a:pt x="1270021" y="300483"/>
                  </a:lnTo>
                  <a:lnTo>
                    <a:pt x="1263157" y="310657"/>
                  </a:lnTo>
                  <a:lnTo>
                    <a:pt x="1252983" y="317521"/>
                  </a:lnTo>
                  <a:lnTo>
                    <a:pt x="1240536" y="320040"/>
                  </a:lnTo>
                  <a:lnTo>
                    <a:pt x="32003" y="320040"/>
                  </a:lnTo>
                  <a:lnTo>
                    <a:pt x="19556" y="317521"/>
                  </a:lnTo>
                  <a:lnTo>
                    <a:pt x="9382" y="310657"/>
                  </a:lnTo>
                  <a:lnTo>
                    <a:pt x="2518" y="300483"/>
                  </a:lnTo>
                  <a:lnTo>
                    <a:pt x="0" y="288036"/>
                  </a:lnTo>
                  <a:lnTo>
                    <a:pt x="0" y="32004"/>
                  </a:lnTo>
                  <a:close/>
                </a:path>
              </a:pathLst>
            </a:custGeom>
            <a:ln w="12700">
              <a:solidFill>
                <a:srgbClr val="D4E2C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9989819" y="3851211"/>
            <a:ext cx="1204595" cy="308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10"/>
              </a:lnSpc>
              <a:spcBef>
                <a:spcPts val="100"/>
              </a:spcBef>
            </a:pPr>
            <a:r>
              <a:rPr sz="1000" dirty="0">
                <a:latin typeface="Georgia"/>
                <a:cs typeface="Georgia"/>
              </a:rPr>
              <a:t>III.</a:t>
            </a:r>
            <a:r>
              <a:rPr sz="1000" spc="-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De</a:t>
            </a:r>
            <a:r>
              <a:rPr sz="1000" spc="-15" dirty="0">
                <a:latin typeface="Georgia"/>
                <a:cs typeface="Georgia"/>
              </a:rPr>
              <a:t> </a:t>
            </a:r>
            <a:r>
              <a:rPr sz="1000" dirty="0">
                <a:latin typeface="Georgia"/>
                <a:cs typeface="Georgia"/>
              </a:rPr>
              <a:t>las</a:t>
            </a:r>
            <a:r>
              <a:rPr sz="1000" spc="-15" dirty="0">
                <a:latin typeface="Georgia"/>
                <a:cs typeface="Georgia"/>
              </a:rPr>
              <a:t> </a:t>
            </a:r>
            <a:r>
              <a:rPr sz="1000" spc="-10" dirty="0">
                <a:latin typeface="Georgia"/>
                <a:cs typeface="Georgia"/>
              </a:rPr>
              <a:t>Auditorías</a:t>
            </a:r>
            <a:endParaRPr sz="1000">
              <a:latin typeface="Georgia"/>
              <a:cs typeface="Georgia"/>
            </a:endParaRPr>
          </a:p>
          <a:p>
            <a:pPr marL="635" algn="ctr">
              <a:lnSpc>
                <a:spcPts val="1110"/>
              </a:lnSpc>
            </a:pPr>
            <a:r>
              <a:rPr sz="1000" dirty="0">
                <a:latin typeface="Georgia"/>
                <a:cs typeface="Georgia"/>
              </a:rPr>
              <a:t>(305-</a:t>
            </a:r>
            <a:r>
              <a:rPr sz="1000" spc="-20" dirty="0">
                <a:latin typeface="Georgia"/>
                <a:cs typeface="Georgia"/>
              </a:rPr>
              <a:t>312)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0937240" y="4516120"/>
            <a:ext cx="1082040" cy="393700"/>
          </a:xfrm>
          <a:prstGeom prst="rect">
            <a:avLst/>
          </a:prstGeom>
          <a:ln w="9525">
            <a:solidFill>
              <a:srgbClr val="339933"/>
            </a:solidFill>
          </a:ln>
        </p:spPr>
        <p:txBody>
          <a:bodyPr vert="horz" wrap="square" lIns="0" tIns="109220" rIns="0" bIns="0" rtlCol="0">
            <a:spAutoFit/>
          </a:bodyPr>
          <a:lstStyle/>
          <a:p>
            <a:pPr marL="197485">
              <a:lnSpc>
                <a:spcPct val="100000"/>
              </a:lnSpc>
              <a:spcBef>
                <a:spcPts val="860"/>
              </a:spcBef>
            </a:pPr>
            <a:r>
              <a:rPr sz="1000" spc="-10" dirty="0">
                <a:solidFill>
                  <a:srgbClr val="3A3838"/>
                </a:solidFill>
                <a:latin typeface="Georgia"/>
                <a:cs typeface="Georgia"/>
              </a:rPr>
              <a:t>Transitorios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1226800" y="2132329"/>
            <a:ext cx="292735" cy="2383155"/>
          </a:xfrm>
          <a:custGeom>
            <a:avLst/>
            <a:gdLst/>
            <a:ahLst/>
            <a:cxnLst/>
            <a:rect l="l" t="t" r="r" b="b"/>
            <a:pathLst>
              <a:path w="292734" h="2383154">
                <a:moveTo>
                  <a:pt x="247776" y="2306828"/>
                </a:moveTo>
                <a:lnTo>
                  <a:pt x="216026" y="2306828"/>
                </a:lnTo>
                <a:lnTo>
                  <a:pt x="254126" y="2383028"/>
                </a:lnTo>
                <a:lnTo>
                  <a:pt x="285876" y="2319528"/>
                </a:lnTo>
                <a:lnTo>
                  <a:pt x="247776" y="2319528"/>
                </a:lnTo>
                <a:lnTo>
                  <a:pt x="247776" y="2306828"/>
                </a:lnTo>
                <a:close/>
              </a:path>
              <a:path w="292734" h="2383154">
                <a:moveTo>
                  <a:pt x="247776" y="1220724"/>
                </a:moveTo>
                <a:lnTo>
                  <a:pt x="247776" y="2319528"/>
                </a:lnTo>
                <a:lnTo>
                  <a:pt x="260476" y="2319528"/>
                </a:lnTo>
                <a:lnTo>
                  <a:pt x="260476" y="1227074"/>
                </a:lnTo>
                <a:lnTo>
                  <a:pt x="254126" y="1227074"/>
                </a:lnTo>
                <a:lnTo>
                  <a:pt x="247776" y="1220724"/>
                </a:lnTo>
                <a:close/>
              </a:path>
              <a:path w="292734" h="2383154">
                <a:moveTo>
                  <a:pt x="292226" y="2306828"/>
                </a:moveTo>
                <a:lnTo>
                  <a:pt x="260476" y="2306828"/>
                </a:lnTo>
                <a:lnTo>
                  <a:pt x="260476" y="2319528"/>
                </a:lnTo>
                <a:lnTo>
                  <a:pt x="285876" y="2319528"/>
                </a:lnTo>
                <a:lnTo>
                  <a:pt x="292226" y="2306828"/>
                </a:lnTo>
                <a:close/>
              </a:path>
              <a:path w="292734" h="2383154">
                <a:moveTo>
                  <a:pt x="12700" y="0"/>
                </a:moveTo>
                <a:lnTo>
                  <a:pt x="0" y="0"/>
                </a:lnTo>
                <a:lnTo>
                  <a:pt x="0" y="1227074"/>
                </a:lnTo>
                <a:lnTo>
                  <a:pt x="247776" y="1227074"/>
                </a:lnTo>
                <a:lnTo>
                  <a:pt x="247776" y="1220724"/>
                </a:lnTo>
                <a:lnTo>
                  <a:pt x="12700" y="1220724"/>
                </a:lnTo>
                <a:lnTo>
                  <a:pt x="6350" y="1214374"/>
                </a:lnTo>
                <a:lnTo>
                  <a:pt x="12700" y="1214374"/>
                </a:lnTo>
                <a:lnTo>
                  <a:pt x="12700" y="0"/>
                </a:lnTo>
                <a:close/>
              </a:path>
              <a:path w="292734" h="2383154">
                <a:moveTo>
                  <a:pt x="260476" y="1214374"/>
                </a:moveTo>
                <a:lnTo>
                  <a:pt x="12700" y="1214374"/>
                </a:lnTo>
                <a:lnTo>
                  <a:pt x="12700" y="1220724"/>
                </a:lnTo>
                <a:lnTo>
                  <a:pt x="247776" y="1220724"/>
                </a:lnTo>
                <a:lnTo>
                  <a:pt x="254126" y="1227074"/>
                </a:lnTo>
                <a:lnTo>
                  <a:pt x="260476" y="1227074"/>
                </a:lnTo>
                <a:lnTo>
                  <a:pt x="260476" y="1214374"/>
                </a:lnTo>
                <a:close/>
              </a:path>
              <a:path w="292734" h="2383154">
                <a:moveTo>
                  <a:pt x="12700" y="1214374"/>
                </a:moveTo>
                <a:lnTo>
                  <a:pt x="6350" y="1214374"/>
                </a:lnTo>
                <a:lnTo>
                  <a:pt x="12700" y="1220724"/>
                </a:lnTo>
                <a:lnTo>
                  <a:pt x="12700" y="1214374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51459" y="2016760"/>
            <a:ext cx="789940" cy="439420"/>
          </a:xfrm>
          <a:custGeom>
            <a:avLst/>
            <a:gdLst/>
            <a:ahLst/>
            <a:cxnLst/>
            <a:rect l="l" t="t" r="r" b="b"/>
            <a:pathLst>
              <a:path w="789940" h="439419">
                <a:moveTo>
                  <a:pt x="570230" y="0"/>
                </a:moveTo>
                <a:lnTo>
                  <a:pt x="570230" y="109854"/>
                </a:lnTo>
                <a:lnTo>
                  <a:pt x="0" y="109854"/>
                </a:lnTo>
                <a:lnTo>
                  <a:pt x="0" y="329564"/>
                </a:lnTo>
                <a:lnTo>
                  <a:pt x="570230" y="329564"/>
                </a:lnTo>
                <a:lnTo>
                  <a:pt x="570230" y="439419"/>
                </a:lnTo>
                <a:lnTo>
                  <a:pt x="789940" y="219710"/>
                </a:lnTo>
                <a:lnTo>
                  <a:pt x="57023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329565" y="2154809"/>
            <a:ext cx="575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Georgia"/>
                <a:cs typeface="Georgia"/>
              </a:rPr>
              <a:t>Títulos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15900" y="2517139"/>
            <a:ext cx="967740" cy="439420"/>
          </a:xfrm>
          <a:custGeom>
            <a:avLst/>
            <a:gdLst/>
            <a:ahLst/>
            <a:cxnLst/>
            <a:rect l="l" t="t" r="r" b="b"/>
            <a:pathLst>
              <a:path w="967740" h="439419">
                <a:moveTo>
                  <a:pt x="748030" y="0"/>
                </a:moveTo>
                <a:lnTo>
                  <a:pt x="748030" y="109855"/>
                </a:lnTo>
                <a:lnTo>
                  <a:pt x="0" y="109855"/>
                </a:lnTo>
                <a:lnTo>
                  <a:pt x="0" y="329564"/>
                </a:lnTo>
                <a:lnTo>
                  <a:pt x="748030" y="329564"/>
                </a:lnTo>
                <a:lnTo>
                  <a:pt x="748030" y="439420"/>
                </a:lnTo>
                <a:lnTo>
                  <a:pt x="967740" y="219710"/>
                </a:lnTo>
                <a:lnTo>
                  <a:pt x="74803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294322" y="2655570"/>
            <a:ext cx="7715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Georgia"/>
                <a:cs typeface="Georgia"/>
              </a:rPr>
              <a:t>Capítulos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79144" y="4466377"/>
            <a:ext cx="6909434" cy="182435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1800" b="1" dirty="0">
                <a:latin typeface="Georgia"/>
                <a:cs typeface="Georgia"/>
              </a:rPr>
              <a:t>Estructura</a:t>
            </a:r>
            <a:r>
              <a:rPr sz="1800" b="1" spc="-10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del</a:t>
            </a:r>
            <a:r>
              <a:rPr sz="1800" b="1" spc="-5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Reglamento de</a:t>
            </a:r>
            <a:r>
              <a:rPr sz="1800" b="1" spc="-20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la</a:t>
            </a:r>
            <a:r>
              <a:rPr sz="1800" b="1" spc="5" dirty="0">
                <a:latin typeface="Georgia"/>
                <a:cs typeface="Georgia"/>
              </a:rPr>
              <a:t> </a:t>
            </a:r>
            <a:r>
              <a:rPr sz="1800" b="1" spc="-10" dirty="0">
                <a:latin typeface="Georgia"/>
                <a:cs typeface="Georgia"/>
              </a:rPr>
              <a:t>LFPRH</a:t>
            </a:r>
            <a:endParaRPr sz="1800">
              <a:latin typeface="Georgia"/>
              <a:cs typeface="Georgi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latin typeface="Georgia"/>
                <a:cs typeface="Georgia"/>
              </a:rPr>
              <a:t>Reglamenta</a:t>
            </a:r>
            <a:r>
              <a:rPr sz="1800" spc="450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la</a:t>
            </a:r>
            <a:r>
              <a:rPr sz="1800" spc="450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LFPRH</a:t>
            </a:r>
            <a:r>
              <a:rPr sz="1800" spc="455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en</a:t>
            </a:r>
            <a:r>
              <a:rPr sz="1800" spc="455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las</a:t>
            </a:r>
            <a:r>
              <a:rPr sz="1800" spc="455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materias</a:t>
            </a:r>
            <a:r>
              <a:rPr sz="1800" spc="459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de</a:t>
            </a:r>
            <a:r>
              <a:rPr sz="1800" spc="459" dirty="0">
                <a:latin typeface="Georgia"/>
                <a:cs typeface="Georgia"/>
              </a:rPr>
              <a:t>  </a:t>
            </a:r>
            <a:r>
              <a:rPr sz="1800" spc="-10" dirty="0">
                <a:latin typeface="Georgia"/>
                <a:cs typeface="Georgia"/>
              </a:rPr>
              <a:t>programación, </a:t>
            </a:r>
            <a:r>
              <a:rPr sz="1800" dirty="0">
                <a:latin typeface="Georgia"/>
                <a:cs typeface="Georgia"/>
              </a:rPr>
              <a:t>presupuesto,</a:t>
            </a:r>
            <a:r>
              <a:rPr sz="1800" spc="140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aprobación,</a:t>
            </a:r>
            <a:r>
              <a:rPr sz="1800" spc="125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ejercicio,</a:t>
            </a:r>
            <a:r>
              <a:rPr sz="1800" spc="130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control</a:t>
            </a:r>
            <a:r>
              <a:rPr sz="1800" spc="135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y</a:t>
            </a:r>
            <a:r>
              <a:rPr sz="1800" spc="140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evaluación</a:t>
            </a:r>
            <a:r>
              <a:rPr sz="1800" spc="140" dirty="0">
                <a:latin typeface="Georgia"/>
                <a:cs typeface="Georgia"/>
              </a:rPr>
              <a:t>  </a:t>
            </a:r>
            <a:r>
              <a:rPr sz="1800" dirty="0">
                <a:latin typeface="Georgia"/>
                <a:cs typeface="Georgia"/>
              </a:rPr>
              <a:t>de</a:t>
            </a:r>
            <a:r>
              <a:rPr sz="1800" spc="145" dirty="0">
                <a:latin typeface="Georgia"/>
                <a:cs typeface="Georgia"/>
              </a:rPr>
              <a:t>  </a:t>
            </a:r>
            <a:r>
              <a:rPr sz="1800" spc="-25" dirty="0">
                <a:latin typeface="Georgia"/>
                <a:cs typeface="Georgia"/>
              </a:rPr>
              <a:t>los </a:t>
            </a:r>
            <a:r>
              <a:rPr sz="1800" dirty="0">
                <a:latin typeface="Georgia"/>
                <a:cs typeface="Georgia"/>
              </a:rPr>
              <a:t>ingresos</a:t>
            </a:r>
            <a:r>
              <a:rPr sz="1800" spc="1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y</a:t>
            </a:r>
            <a:r>
              <a:rPr sz="1800" spc="10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egresos</a:t>
            </a:r>
            <a:r>
              <a:rPr sz="1800" spc="14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públicos</a:t>
            </a:r>
            <a:r>
              <a:rPr sz="1800" spc="13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federales.</a:t>
            </a:r>
            <a:r>
              <a:rPr sz="1800" spc="13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Se</a:t>
            </a:r>
            <a:r>
              <a:rPr sz="1800" spc="14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integra</a:t>
            </a:r>
            <a:r>
              <a:rPr sz="1800" spc="13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por</a:t>
            </a:r>
            <a:r>
              <a:rPr sz="1800" spc="14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7</a:t>
            </a:r>
            <a:r>
              <a:rPr sz="1800" spc="13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Títulos,</a:t>
            </a:r>
            <a:r>
              <a:rPr sz="1800" spc="14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y</a:t>
            </a:r>
            <a:r>
              <a:rPr sz="1800" spc="125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en </a:t>
            </a:r>
            <a:r>
              <a:rPr sz="1800" dirty="0">
                <a:latin typeface="Georgia"/>
                <a:cs typeface="Georgia"/>
              </a:rPr>
              <a:t>su</a:t>
            </a:r>
            <a:r>
              <a:rPr sz="1800" spc="254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conjunto</a:t>
            </a:r>
            <a:r>
              <a:rPr sz="1800" spc="26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contiene</a:t>
            </a:r>
            <a:r>
              <a:rPr sz="1800" spc="26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312</a:t>
            </a:r>
            <a:r>
              <a:rPr sz="1800" spc="24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artículos</a:t>
            </a:r>
            <a:r>
              <a:rPr sz="1800" spc="26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(más</a:t>
            </a:r>
            <a:r>
              <a:rPr sz="1800" spc="254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diversas</a:t>
            </a:r>
            <a:r>
              <a:rPr sz="1800" spc="26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disposiciones</a:t>
            </a:r>
            <a:r>
              <a:rPr sz="1800" spc="250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de </a:t>
            </a:r>
            <a:r>
              <a:rPr sz="1800" dirty="0">
                <a:latin typeface="Georgia"/>
                <a:cs typeface="Georgia"/>
              </a:rPr>
              <a:t>carácter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transitorio).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508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Objetivo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Estructura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LFPRH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508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Objetivo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Estructura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la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LFPRH</a:t>
            </a:r>
          </a:p>
        </p:txBody>
      </p:sp>
      <p:sp>
        <p:nvSpPr>
          <p:cNvPr id="3" name="object 3"/>
          <p:cNvSpPr/>
          <p:nvPr/>
        </p:nvSpPr>
        <p:spPr>
          <a:xfrm>
            <a:off x="580390" y="1893570"/>
            <a:ext cx="2613660" cy="817880"/>
          </a:xfrm>
          <a:custGeom>
            <a:avLst/>
            <a:gdLst/>
            <a:ahLst/>
            <a:cxnLst/>
            <a:rect l="l" t="t" r="r" b="b"/>
            <a:pathLst>
              <a:path w="2613660" h="817880">
                <a:moveTo>
                  <a:pt x="0" y="817879"/>
                </a:moveTo>
                <a:lnTo>
                  <a:pt x="2613660" y="817879"/>
                </a:lnTo>
                <a:lnTo>
                  <a:pt x="2613660" y="0"/>
                </a:lnTo>
                <a:lnTo>
                  <a:pt x="0" y="0"/>
                </a:lnTo>
                <a:lnTo>
                  <a:pt x="0" y="81787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49019" y="2025015"/>
            <a:ext cx="2141855" cy="52133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3185" marR="66040">
              <a:lnSpc>
                <a:spcPct val="85400"/>
              </a:lnSpc>
              <a:spcBef>
                <a:spcPts val="310"/>
              </a:spcBef>
            </a:pPr>
            <a:r>
              <a:rPr sz="1200" dirty="0">
                <a:latin typeface="Georgia"/>
                <a:cs typeface="Georgia"/>
              </a:rPr>
              <a:t>I.</a:t>
            </a:r>
            <a:r>
              <a:rPr sz="1200" spc="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Del</a:t>
            </a:r>
            <a:r>
              <a:rPr sz="1200" spc="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Registro</a:t>
            </a:r>
            <a:r>
              <a:rPr sz="1200" spc="-4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y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Pago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spc="-25" dirty="0">
                <a:latin typeface="Georgia"/>
                <a:cs typeface="Georgia"/>
              </a:rPr>
              <a:t>de </a:t>
            </a:r>
            <a:r>
              <a:rPr sz="1200" dirty="0">
                <a:latin typeface="Georgia"/>
                <a:cs typeface="Georgia"/>
              </a:rPr>
              <a:t>Obligaciones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Presupuestarias (64-</a:t>
            </a:r>
            <a:r>
              <a:rPr sz="1200" spc="-25" dirty="0">
                <a:latin typeface="Georgia"/>
                <a:cs typeface="Georgia"/>
              </a:rPr>
              <a:t>80)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64819" y="1770379"/>
            <a:ext cx="584200" cy="868680"/>
            <a:chOff x="464819" y="1770379"/>
            <a:chExt cx="584200" cy="868680"/>
          </a:xfrm>
        </p:grpSpPr>
        <p:sp>
          <p:nvSpPr>
            <p:cNvPr id="6" name="object 6"/>
            <p:cNvSpPr/>
            <p:nvPr/>
          </p:nvSpPr>
          <p:spPr>
            <a:xfrm>
              <a:off x="471169" y="1776729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80">
                  <a:moveTo>
                    <a:pt x="571499" y="0"/>
                  </a:moveTo>
                  <a:lnTo>
                    <a:pt x="0" y="0"/>
                  </a:lnTo>
                  <a:lnTo>
                    <a:pt x="0" y="855980"/>
                  </a:lnTo>
                  <a:lnTo>
                    <a:pt x="571499" y="855980"/>
                  </a:lnTo>
                  <a:lnTo>
                    <a:pt x="571499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69" y="1776729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80">
                  <a:moveTo>
                    <a:pt x="0" y="855980"/>
                  </a:moveTo>
                  <a:lnTo>
                    <a:pt x="571499" y="855980"/>
                  </a:lnTo>
                  <a:lnTo>
                    <a:pt x="571499" y="0"/>
                  </a:lnTo>
                  <a:lnTo>
                    <a:pt x="0" y="0"/>
                  </a:lnTo>
                  <a:lnTo>
                    <a:pt x="0" y="8559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3432809" y="1893570"/>
            <a:ext cx="2613660" cy="817880"/>
          </a:xfrm>
          <a:custGeom>
            <a:avLst/>
            <a:gdLst/>
            <a:ahLst/>
            <a:cxnLst/>
            <a:rect l="l" t="t" r="r" b="b"/>
            <a:pathLst>
              <a:path w="2613660" h="817880">
                <a:moveTo>
                  <a:pt x="0" y="817879"/>
                </a:moveTo>
                <a:lnTo>
                  <a:pt x="2613660" y="817879"/>
                </a:lnTo>
                <a:lnTo>
                  <a:pt x="2613660" y="0"/>
                </a:lnTo>
                <a:lnTo>
                  <a:pt x="0" y="0"/>
                </a:lnTo>
                <a:lnTo>
                  <a:pt x="0" y="81787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901440" y="2025015"/>
            <a:ext cx="2141855" cy="52133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3185" marR="255270">
              <a:lnSpc>
                <a:spcPct val="85400"/>
              </a:lnSpc>
              <a:spcBef>
                <a:spcPts val="310"/>
              </a:spcBef>
            </a:pPr>
            <a:r>
              <a:rPr sz="1200" dirty="0">
                <a:latin typeface="Georgia"/>
                <a:cs typeface="Georgia"/>
              </a:rPr>
              <a:t>II.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la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Ministración, </a:t>
            </a:r>
            <a:r>
              <a:rPr sz="1200" dirty="0">
                <a:latin typeface="Georgia"/>
                <a:cs typeface="Georgia"/>
              </a:rPr>
              <a:t>Concentración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y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Reintegro (81-</a:t>
            </a:r>
            <a:r>
              <a:rPr sz="1200" spc="-25" dirty="0">
                <a:latin typeface="Georgia"/>
                <a:cs typeface="Georgia"/>
              </a:rPr>
              <a:t>91)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317240" y="1770379"/>
            <a:ext cx="584200" cy="868680"/>
            <a:chOff x="3317240" y="1770379"/>
            <a:chExt cx="584200" cy="868680"/>
          </a:xfrm>
        </p:grpSpPr>
        <p:sp>
          <p:nvSpPr>
            <p:cNvPr id="11" name="object 11"/>
            <p:cNvSpPr/>
            <p:nvPr/>
          </p:nvSpPr>
          <p:spPr>
            <a:xfrm>
              <a:off x="3323590" y="1776729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80">
                  <a:moveTo>
                    <a:pt x="571500" y="0"/>
                  </a:moveTo>
                  <a:lnTo>
                    <a:pt x="0" y="0"/>
                  </a:lnTo>
                  <a:lnTo>
                    <a:pt x="0" y="855980"/>
                  </a:lnTo>
                  <a:lnTo>
                    <a:pt x="571500" y="855980"/>
                  </a:lnTo>
                  <a:lnTo>
                    <a:pt x="571500" y="0"/>
                  </a:lnTo>
                  <a:close/>
                </a:path>
              </a:pathLst>
            </a:custGeom>
            <a:solidFill>
              <a:srgbClr val="C0CE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323590" y="1776729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80">
                  <a:moveTo>
                    <a:pt x="0" y="855980"/>
                  </a:moveTo>
                  <a:lnTo>
                    <a:pt x="571500" y="855980"/>
                  </a:lnTo>
                  <a:lnTo>
                    <a:pt x="571500" y="0"/>
                  </a:lnTo>
                  <a:lnTo>
                    <a:pt x="0" y="0"/>
                  </a:lnTo>
                  <a:lnTo>
                    <a:pt x="0" y="8559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285229" y="1893570"/>
            <a:ext cx="2611120" cy="817880"/>
          </a:xfrm>
          <a:custGeom>
            <a:avLst/>
            <a:gdLst/>
            <a:ahLst/>
            <a:cxnLst/>
            <a:rect l="l" t="t" r="r" b="b"/>
            <a:pathLst>
              <a:path w="2611120" h="817880">
                <a:moveTo>
                  <a:pt x="0" y="817879"/>
                </a:moveTo>
                <a:lnTo>
                  <a:pt x="2611120" y="817879"/>
                </a:lnTo>
                <a:lnTo>
                  <a:pt x="2611120" y="0"/>
                </a:lnTo>
                <a:lnTo>
                  <a:pt x="0" y="0"/>
                </a:lnTo>
                <a:lnTo>
                  <a:pt x="0" y="81787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753859" y="2103120"/>
            <a:ext cx="2139315" cy="3657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83185" marR="344805">
              <a:lnSpc>
                <a:spcPts val="1240"/>
              </a:lnSpc>
              <a:spcBef>
                <a:spcPts val="305"/>
              </a:spcBef>
            </a:pPr>
            <a:r>
              <a:rPr sz="1200" dirty="0">
                <a:latin typeface="Georgia"/>
                <a:cs typeface="Georgia"/>
              </a:rPr>
              <a:t>III.</a:t>
            </a:r>
            <a:r>
              <a:rPr sz="1200" spc="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las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Adecuaciones </a:t>
            </a:r>
            <a:r>
              <a:rPr sz="1200" dirty="0">
                <a:latin typeface="Georgia"/>
                <a:cs typeface="Georgia"/>
              </a:rPr>
              <a:t>Presupuestarias</a:t>
            </a:r>
            <a:r>
              <a:rPr sz="1200" spc="-3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(92-</a:t>
            </a:r>
            <a:r>
              <a:rPr sz="1200" spc="-20" dirty="0">
                <a:latin typeface="Georgia"/>
                <a:cs typeface="Georgia"/>
              </a:rPr>
              <a:t>104)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169659" y="1770379"/>
            <a:ext cx="584200" cy="868680"/>
            <a:chOff x="6169659" y="1770379"/>
            <a:chExt cx="584200" cy="868680"/>
          </a:xfrm>
        </p:grpSpPr>
        <p:sp>
          <p:nvSpPr>
            <p:cNvPr id="16" name="object 16"/>
            <p:cNvSpPr/>
            <p:nvPr/>
          </p:nvSpPr>
          <p:spPr>
            <a:xfrm>
              <a:off x="6176009" y="1776729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80">
                  <a:moveTo>
                    <a:pt x="571499" y="0"/>
                  </a:moveTo>
                  <a:lnTo>
                    <a:pt x="0" y="0"/>
                  </a:lnTo>
                  <a:lnTo>
                    <a:pt x="0" y="855980"/>
                  </a:lnTo>
                  <a:lnTo>
                    <a:pt x="571499" y="855980"/>
                  </a:lnTo>
                  <a:lnTo>
                    <a:pt x="571499" y="0"/>
                  </a:lnTo>
                  <a:close/>
                </a:path>
              </a:pathLst>
            </a:custGeom>
            <a:solidFill>
              <a:srgbClr val="C0D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76009" y="1776729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80">
                  <a:moveTo>
                    <a:pt x="0" y="855980"/>
                  </a:moveTo>
                  <a:lnTo>
                    <a:pt x="571499" y="855980"/>
                  </a:lnTo>
                  <a:lnTo>
                    <a:pt x="571499" y="0"/>
                  </a:lnTo>
                  <a:lnTo>
                    <a:pt x="0" y="0"/>
                  </a:lnTo>
                  <a:lnTo>
                    <a:pt x="0" y="8559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9135109" y="1893570"/>
            <a:ext cx="2613660" cy="817880"/>
          </a:xfrm>
          <a:custGeom>
            <a:avLst/>
            <a:gdLst/>
            <a:ahLst/>
            <a:cxnLst/>
            <a:rect l="l" t="t" r="r" b="b"/>
            <a:pathLst>
              <a:path w="2613659" h="817880">
                <a:moveTo>
                  <a:pt x="0" y="817879"/>
                </a:moveTo>
                <a:lnTo>
                  <a:pt x="2613659" y="817879"/>
                </a:lnTo>
                <a:lnTo>
                  <a:pt x="2613659" y="0"/>
                </a:lnTo>
                <a:lnTo>
                  <a:pt x="0" y="0"/>
                </a:lnTo>
                <a:lnTo>
                  <a:pt x="0" y="817879"/>
                </a:lnTo>
                <a:close/>
              </a:path>
            </a:pathLst>
          </a:custGeom>
          <a:ln w="6349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603740" y="2025015"/>
            <a:ext cx="2141855" cy="52133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5725" marR="115570">
              <a:lnSpc>
                <a:spcPct val="85400"/>
              </a:lnSpc>
              <a:spcBef>
                <a:spcPts val="310"/>
              </a:spcBef>
            </a:pPr>
            <a:r>
              <a:rPr sz="1200" dirty="0">
                <a:latin typeface="Georgia"/>
                <a:cs typeface="Georgia"/>
              </a:rPr>
              <a:t>IV.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las </a:t>
            </a:r>
            <a:r>
              <a:rPr sz="1200" spc="-10" dirty="0">
                <a:latin typeface="Georgia"/>
                <a:cs typeface="Georgia"/>
              </a:rPr>
              <a:t>Operaciones </a:t>
            </a:r>
            <a:r>
              <a:rPr sz="1200" dirty="0">
                <a:latin typeface="Georgia"/>
                <a:cs typeface="Georgia"/>
              </a:rPr>
              <a:t>Presupuestarias</a:t>
            </a:r>
            <a:r>
              <a:rPr sz="1200" spc="-6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Control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spc="-50" dirty="0">
                <a:latin typeface="Georgia"/>
                <a:cs typeface="Georgia"/>
              </a:rPr>
              <a:t>y </a:t>
            </a:r>
            <a:r>
              <a:rPr sz="1200" dirty="0">
                <a:latin typeface="Georgia"/>
                <a:cs typeface="Georgia"/>
              </a:rPr>
              <a:t>Cierre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(105-</a:t>
            </a:r>
            <a:r>
              <a:rPr sz="1200" spc="-20" dirty="0">
                <a:latin typeface="Georgia"/>
                <a:cs typeface="Georgia"/>
              </a:rPr>
              <a:t>107)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019540" y="1770379"/>
            <a:ext cx="584200" cy="868680"/>
            <a:chOff x="9019540" y="1770379"/>
            <a:chExt cx="584200" cy="868680"/>
          </a:xfrm>
        </p:grpSpPr>
        <p:sp>
          <p:nvSpPr>
            <p:cNvPr id="21" name="object 21"/>
            <p:cNvSpPr/>
            <p:nvPr/>
          </p:nvSpPr>
          <p:spPr>
            <a:xfrm>
              <a:off x="9025890" y="1776729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80">
                  <a:moveTo>
                    <a:pt x="571500" y="0"/>
                  </a:moveTo>
                  <a:lnTo>
                    <a:pt x="0" y="0"/>
                  </a:lnTo>
                  <a:lnTo>
                    <a:pt x="0" y="855980"/>
                  </a:lnTo>
                  <a:lnTo>
                    <a:pt x="571500" y="855980"/>
                  </a:lnTo>
                  <a:lnTo>
                    <a:pt x="571500" y="0"/>
                  </a:lnTo>
                  <a:close/>
                </a:path>
              </a:pathLst>
            </a:custGeom>
            <a:solidFill>
              <a:srgbClr val="C0D6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025890" y="1776729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80">
                  <a:moveTo>
                    <a:pt x="0" y="855980"/>
                  </a:moveTo>
                  <a:lnTo>
                    <a:pt x="571500" y="855980"/>
                  </a:lnTo>
                  <a:lnTo>
                    <a:pt x="571500" y="0"/>
                  </a:lnTo>
                  <a:lnTo>
                    <a:pt x="0" y="0"/>
                  </a:lnTo>
                  <a:lnTo>
                    <a:pt x="0" y="8559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580390" y="2922270"/>
            <a:ext cx="2613660" cy="815340"/>
          </a:xfrm>
          <a:custGeom>
            <a:avLst/>
            <a:gdLst/>
            <a:ahLst/>
            <a:cxnLst/>
            <a:rect l="l" t="t" r="r" b="b"/>
            <a:pathLst>
              <a:path w="2613660" h="815339">
                <a:moveTo>
                  <a:pt x="0" y="815339"/>
                </a:moveTo>
                <a:lnTo>
                  <a:pt x="2613660" y="815339"/>
                </a:lnTo>
                <a:lnTo>
                  <a:pt x="2613660" y="0"/>
                </a:lnTo>
                <a:lnTo>
                  <a:pt x="0" y="0"/>
                </a:lnTo>
                <a:lnTo>
                  <a:pt x="0" y="81533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049019" y="3130867"/>
            <a:ext cx="2141855" cy="36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V.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los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Ingresos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Excedentes</a:t>
            </a:r>
            <a:endParaRPr sz="1200">
              <a:latin typeface="Georgia"/>
              <a:cs typeface="Georgia"/>
            </a:endParaRPr>
          </a:p>
          <a:p>
            <a:pPr marL="83185">
              <a:lnSpc>
                <a:spcPts val="1340"/>
              </a:lnSpc>
            </a:pPr>
            <a:r>
              <a:rPr sz="1200" dirty="0">
                <a:latin typeface="Georgia"/>
                <a:cs typeface="Georgia"/>
              </a:rPr>
              <a:t>(108-</a:t>
            </a:r>
            <a:r>
              <a:rPr sz="1200" spc="-20" dirty="0">
                <a:latin typeface="Georgia"/>
                <a:cs typeface="Georgia"/>
              </a:rPr>
              <a:t>117)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64819" y="2796539"/>
            <a:ext cx="584200" cy="871219"/>
            <a:chOff x="464819" y="2796539"/>
            <a:chExt cx="584200" cy="871219"/>
          </a:xfrm>
        </p:grpSpPr>
        <p:sp>
          <p:nvSpPr>
            <p:cNvPr id="26" name="object 26"/>
            <p:cNvSpPr/>
            <p:nvPr/>
          </p:nvSpPr>
          <p:spPr>
            <a:xfrm>
              <a:off x="471169" y="2802889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571499" y="0"/>
                  </a:moveTo>
                  <a:lnTo>
                    <a:pt x="0" y="0"/>
                  </a:lnTo>
                  <a:lnTo>
                    <a:pt x="0" y="858519"/>
                  </a:lnTo>
                  <a:lnTo>
                    <a:pt x="571499" y="858519"/>
                  </a:lnTo>
                  <a:lnTo>
                    <a:pt x="571499" y="0"/>
                  </a:lnTo>
                  <a:close/>
                </a:path>
              </a:pathLst>
            </a:custGeom>
            <a:solidFill>
              <a:srgbClr val="C0DB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71169" y="2802889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0" y="858519"/>
                  </a:moveTo>
                  <a:lnTo>
                    <a:pt x="571499" y="858519"/>
                  </a:lnTo>
                  <a:lnTo>
                    <a:pt x="571499" y="0"/>
                  </a:lnTo>
                  <a:lnTo>
                    <a:pt x="0" y="0"/>
                  </a:lnTo>
                  <a:lnTo>
                    <a:pt x="0" y="8585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3432809" y="2922270"/>
            <a:ext cx="2613660" cy="815340"/>
          </a:xfrm>
          <a:custGeom>
            <a:avLst/>
            <a:gdLst/>
            <a:ahLst/>
            <a:cxnLst/>
            <a:rect l="l" t="t" r="r" b="b"/>
            <a:pathLst>
              <a:path w="2613660" h="815339">
                <a:moveTo>
                  <a:pt x="0" y="815339"/>
                </a:moveTo>
                <a:lnTo>
                  <a:pt x="2613660" y="815339"/>
                </a:lnTo>
                <a:lnTo>
                  <a:pt x="2613660" y="0"/>
                </a:lnTo>
                <a:lnTo>
                  <a:pt x="0" y="0"/>
                </a:lnTo>
                <a:lnTo>
                  <a:pt x="0" y="81533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901440" y="3130867"/>
            <a:ext cx="2141855" cy="36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VI.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los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Convenios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y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Bases</a:t>
            </a:r>
            <a:endParaRPr sz="1200">
              <a:latin typeface="Georgia"/>
              <a:cs typeface="Georgia"/>
            </a:endParaRPr>
          </a:p>
          <a:p>
            <a:pPr marL="83185">
              <a:lnSpc>
                <a:spcPts val="1340"/>
              </a:lnSpc>
            </a:pPr>
            <a:r>
              <a:rPr sz="1200" dirty="0">
                <a:latin typeface="Georgia"/>
                <a:cs typeface="Georgia"/>
              </a:rPr>
              <a:t>de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Desempeño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spc="-20" dirty="0">
                <a:latin typeface="Georgia"/>
                <a:cs typeface="Georgia"/>
              </a:rPr>
              <a:t>(118)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3317240" y="2796539"/>
            <a:ext cx="584200" cy="871219"/>
            <a:chOff x="3317240" y="2796539"/>
            <a:chExt cx="584200" cy="871219"/>
          </a:xfrm>
        </p:grpSpPr>
        <p:sp>
          <p:nvSpPr>
            <p:cNvPr id="31" name="object 31"/>
            <p:cNvSpPr/>
            <p:nvPr/>
          </p:nvSpPr>
          <p:spPr>
            <a:xfrm>
              <a:off x="3323590" y="2802889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571500" y="0"/>
                  </a:moveTo>
                  <a:lnTo>
                    <a:pt x="0" y="0"/>
                  </a:lnTo>
                  <a:lnTo>
                    <a:pt x="0" y="858519"/>
                  </a:lnTo>
                  <a:lnTo>
                    <a:pt x="571500" y="858519"/>
                  </a:lnTo>
                  <a:lnTo>
                    <a:pt x="57150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323590" y="2802889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0" y="858519"/>
                  </a:moveTo>
                  <a:lnTo>
                    <a:pt x="571500" y="858519"/>
                  </a:lnTo>
                  <a:lnTo>
                    <a:pt x="571500" y="0"/>
                  </a:lnTo>
                  <a:lnTo>
                    <a:pt x="0" y="0"/>
                  </a:lnTo>
                  <a:lnTo>
                    <a:pt x="0" y="8585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285229" y="2922270"/>
            <a:ext cx="2611120" cy="815340"/>
          </a:xfrm>
          <a:custGeom>
            <a:avLst/>
            <a:gdLst/>
            <a:ahLst/>
            <a:cxnLst/>
            <a:rect l="l" t="t" r="r" b="b"/>
            <a:pathLst>
              <a:path w="2611120" h="815339">
                <a:moveTo>
                  <a:pt x="0" y="815339"/>
                </a:moveTo>
                <a:lnTo>
                  <a:pt x="2611120" y="815339"/>
                </a:lnTo>
                <a:lnTo>
                  <a:pt x="2611120" y="0"/>
                </a:lnTo>
                <a:lnTo>
                  <a:pt x="0" y="0"/>
                </a:lnTo>
                <a:lnTo>
                  <a:pt x="0" y="81533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6753859" y="3130867"/>
            <a:ext cx="2139315" cy="36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VII.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Del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Pasivo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Circulante</a:t>
            </a:r>
            <a:r>
              <a:rPr sz="1200" spc="-45" dirty="0">
                <a:latin typeface="Georgia"/>
                <a:cs typeface="Georgia"/>
              </a:rPr>
              <a:t> </a:t>
            </a:r>
            <a:r>
              <a:rPr sz="1200" spc="-25" dirty="0">
                <a:latin typeface="Georgia"/>
                <a:cs typeface="Georgia"/>
              </a:rPr>
              <a:t>de</a:t>
            </a:r>
            <a:endParaRPr sz="1200">
              <a:latin typeface="Georgia"/>
              <a:cs typeface="Georgia"/>
            </a:endParaRPr>
          </a:p>
          <a:p>
            <a:pPr marL="83185">
              <a:lnSpc>
                <a:spcPts val="1340"/>
              </a:lnSpc>
            </a:pPr>
            <a:r>
              <a:rPr sz="1200" dirty="0">
                <a:latin typeface="Georgia"/>
                <a:cs typeface="Georgia"/>
              </a:rPr>
              <a:t>las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Dependencias (119-</a:t>
            </a:r>
            <a:r>
              <a:rPr sz="1200" spc="-20" dirty="0">
                <a:latin typeface="Georgia"/>
                <a:cs typeface="Georgia"/>
              </a:rPr>
              <a:t>120)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6169659" y="2796539"/>
            <a:ext cx="584200" cy="871219"/>
            <a:chOff x="6169659" y="2796539"/>
            <a:chExt cx="584200" cy="871219"/>
          </a:xfrm>
        </p:grpSpPr>
        <p:sp>
          <p:nvSpPr>
            <p:cNvPr id="36" name="object 36"/>
            <p:cNvSpPr/>
            <p:nvPr/>
          </p:nvSpPr>
          <p:spPr>
            <a:xfrm>
              <a:off x="6176009" y="2802889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571499" y="0"/>
                  </a:moveTo>
                  <a:lnTo>
                    <a:pt x="0" y="0"/>
                  </a:lnTo>
                  <a:lnTo>
                    <a:pt x="0" y="858519"/>
                  </a:lnTo>
                  <a:lnTo>
                    <a:pt x="571499" y="858519"/>
                  </a:lnTo>
                  <a:lnTo>
                    <a:pt x="571499" y="0"/>
                  </a:lnTo>
                  <a:close/>
                </a:path>
              </a:pathLst>
            </a:custGeom>
            <a:solidFill>
              <a:srgbClr val="C0E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176009" y="2802889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0" y="858519"/>
                  </a:moveTo>
                  <a:lnTo>
                    <a:pt x="571499" y="858519"/>
                  </a:lnTo>
                  <a:lnTo>
                    <a:pt x="571499" y="0"/>
                  </a:lnTo>
                  <a:lnTo>
                    <a:pt x="0" y="0"/>
                  </a:lnTo>
                  <a:lnTo>
                    <a:pt x="0" y="8585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9135109" y="2922270"/>
            <a:ext cx="2613660" cy="815340"/>
          </a:xfrm>
          <a:custGeom>
            <a:avLst/>
            <a:gdLst/>
            <a:ahLst/>
            <a:cxnLst/>
            <a:rect l="l" t="t" r="r" b="b"/>
            <a:pathLst>
              <a:path w="2613659" h="815339">
                <a:moveTo>
                  <a:pt x="0" y="815339"/>
                </a:moveTo>
                <a:lnTo>
                  <a:pt x="2613659" y="815339"/>
                </a:lnTo>
                <a:lnTo>
                  <a:pt x="2613659" y="0"/>
                </a:lnTo>
                <a:lnTo>
                  <a:pt x="0" y="0"/>
                </a:lnTo>
                <a:lnTo>
                  <a:pt x="0" y="81533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9603740" y="3130867"/>
            <a:ext cx="2141855" cy="36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25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VIII.</a:t>
            </a:r>
            <a:r>
              <a:rPr sz="1200" spc="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Del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Pasivo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Circulante</a:t>
            </a:r>
            <a:r>
              <a:rPr sz="1200" spc="-25" dirty="0">
                <a:latin typeface="Georgia"/>
                <a:cs typeface="Georgia"/>
              </a:rPr>
              <a:t> de</a:t>
            </a:r>
            <a:endParaRPr sz="1200">
              <a:latin typeface="Georgia"/>
              <a:cs typeface="Georgia"/>
            </a:endParaRPr>
          </a:p>
          <a:p>
            <a:pPr marL="85725">
              <a:lnSpc>
                <a:spcPts val="1340"/>
              </a:lnSpc>
            </a:pPr>
            <a:r>
              <a:rPr sz="1200" dirty="0">
                <a:latin typeface="Georgia"/>
                <a:cs typeface="Georgia"/>
              </a:rPr>
              <a:t>las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Entidades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(121-</a:t>
            </a:r>
            <a:r>
              <a:rPr sz="1200" spc="-20" dirty="0">
                <a:latin typeface="Georgia"/>
                <a:cs typeface="Georgia"/>
              </a:rPr>
              <a:t>123)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9019540" y="2796539"/>
            <a:ext cx="584200" cy="871219"/>
            <a:chOff x="9019540" y="2796539"/>
            <a:chExt cx="584200" cy="871219"/>
          </a:xfrm>
        </p:grpSpPr>
        <p:sp>
          <p:nvSpPr>
            <p:cNvPr id="41" name="object 41"/>
            <p:cNvSpPr/>
            <p:nvPr/>
          </p:nvSpPr>
          <p:spPr>
            <a:xfrm>
              <a:off x="9025890" y="2802889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571500" y="0"/>
                  </a:moveTo>
                  <a:lnTo>
                    <a:pt x="0" y="0"/>
                  </a:lnTo>
                  <a:lnTo>
                    <a:pt x="0" y="858519"/>
                  </a:lnTo>
                  <a:lnTo>
                    <a:pt x="571500" y="858519"/>
                  </a:lnTo>
                  <a:lnTo>
                    <a:pt x="571500" y="0"/>
                  </a:lnTo>
                  <a:close/>
                </a:path>
              </a:pathLst>
            </a:custGeom>
            <a:solidFill>
              <a:srgbClr val="C0D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025890" y="2802889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0" y="858519"/>
                  </a:moveTo>
                  <a:lnTo>
                    <a:pt x="571500" y="858519"/>
                  </a:lnTo>
                  <a:lnTo>
                    <a:pt x="571500" y="0"/>
                  </a:lnTo>
                  <a:lnTo>
                    <a:pt x="0" y="0"/>
                  </a:lnTo>
                  <a:lnTo>
                    <a:pt x="0" y="8585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/>
          <p:nvPr/>
        </p:nvSpPr>
        <p:spPr>
          <a:xfrm>
            <a:off x="580390" y="3950970"/>
            <a:ext cx="2613660" cy="815340"/>
          </a:xfrm>
          <a:custGeom>
            <a:avLst/>
            <a:gdLst/>
            <a:ahLst/>
            <a:cxnLst/>
            <a:rect l="l" t="t" r="r" b="b"/>
            <a:pathLst>
              <a:path w="2613660" h="815339">
                <a:moveTo>
                  <a:pt x="0" y="815339"/>
                </a:moveTo>
                <a:lnTo>
                  <a:pt x="2613660" y="815339"/>
                </a:lnTo>
                <a:lnTo>
                  <a:pt x="2613660" y="0"/>
                </a:lnTo>
                <a:lnTo>
                  <a:pt x="0" y="0"/>
                </a:lnTo>
                <a:lnTo>
                  <a:pt x="0" y="81533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049019" y="4081779"/>
            <a:ext cx="2141855" cy="52070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3185" marR="270510" algn="just">
              <a:lnSpc>
                <a:spcPct val="85400"/>
              </a:lnSpc>
              <a:spcBef>
                <a:spcPts val="310"/>
              </a:spcBef>
            </a:pPr>
            <a:r>
              <a:rPr sz="1200" dirty="0">
                <a:latin typeface="Georgia"/>
                <a:cs typeface="Georgia"/>
              </a:rPr>
              <a:t>IX.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Del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Ejercicio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y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Pago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spc="-25" dirty="0">
                <a:latin typeface="Georgia"/>
                <a:cs typeface="Georgia"/>
              </a:rPr>
              <a:t>en </a:t>
            </a:r>
            <a:r>
              <a:rPr sz="1200" dirty="0">
                <a:latin typeface="Georgia"/>
                <a:cs typeface="Georgia"/>
              </a:rPr>
              <a:t>Servicios</a:t>
            </a:r>
            <a:r>
              <a:rPr sz="1200" spc="-4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Personales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spc="-20" dirty="0">
                <a:latin typeface="Georgia"/>
                <a:cs typeface="Georgia"/>
              </a:rPr>
              <a:t>(124- 145)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464819" y="3825240"/>
            <a:ext cx="584200" cy="871219"/>
            <a:chOff x="464819" y="3825240"/>
            <a:chExt cx="584200" cy="871219"/>
          </a:xfrm>
        </p:grpSpPr>
        <p:sp>
          <p:nvSpPr>
            <p:cNvPr id="46" name="object 46"/>
            <p:cNvSpPr/>
            <p:nvPr/>
          </p:nvSpPr>
          <p:spPr>
            <a:xfrm>
              <a:off x="471169" y="3831590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571499" y="0"/>
                  </a:moveTo>
                  <a:lnTo>
                    <a:pt x="0" y="0"/>
                  </a:lnTo>
                  <a:lnTo>
                    <a:pt x="0" y="858519"/>
                  </a:lnTo>
                  <a:lnTo>
                    <a:pt x="571499" y="858519"/>
                  </a:lnTo>
                  <a:lnTo>
                    <a:pt x="571499" y="0"/>
                  </a:lnTo>
                  <a:close/>
                </a:path>
              </a:pathLst>
            </a:custGeom>
            <a:solidFill>
              <a:srgbClr val="C0D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71169" y="3831590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0" y="858519"/>
                  </a:moveTo>
                  <a:lnTo>
                    <a:pt x="571499" y="858519"/>
                  </a:lnTo>
                  <a:lnTo>
                    <a:pt x="571499" y="0"/>
                  </a:lnTo>
                  <a:lnTo>
                    <a:pt x="0" y="0"/>
                  </a:lnTo>
                  <a:lnTo>
                    <a:pt x="0" y="8585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/>
          <p:nvPr/>
        </p:nvSpPr>
        <p:spPr>
          <a:xfrm>
            <a:off x="3432809" y="3950970"/>
            <a:ext cx="2613660" cy="815340"/>
          </a:xfrm>
          <a:custGeom>
            <a:avLst/>
            <a:gdLst/>
            <a:ahLst/>
            <a:cxnLst/>
            <a:rect l="l" t="t" r="r" b="b"/>
            <a:pathLst>
              <a:path w="2613660" h="815339">
                <a:moveTo>
                  <a:pt x="0" y="815339"/>
                </a:moveTo>
                <a:lnTo>
                  <a:pt x="2613660" y="815339"/>
                </a:lnTo>
                <a:lnTo>
                  <a:pt x="2613660" y="0"/>
                </a:lnTo>
                <a:lnTo>
                  <a:pt x="0" y="0"/>
                </a:lnTo>
                <a:lnTo>
                  <a:pt x="0" y="81533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901440" y="4081779"/>
            <a:ext cx="2141855" cy="52070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3185" marR="431165">
              <a:lnSpc>
                <a:spcPct val="85400"/>
              </a:lnSpc>
              <a:spcBef>
                <a:spcPts val="310"/>
              </a:spcBef>
            </a:pPr>
            <a:r>
              <a:rPr sz="1200" dirty="0">
                <a:latin typeface="Georgia"/>
                <a:cs typeface="Georgia"/>
              </a:rPr>
              <a:t>X.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las</a:t>
            </a:r>
            <a:r>
              <a:rPr sz="1200" spc="5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Adquisiciones, </a:t>
            </a:r>
            <a:r>
              <a:rPr sz="1200" dirty="0">
                <a:latin typeface="Georgia"/>
                <a:cs typeface="Georgia"/>
              </a:rPr>
              <a:t>Arrendamientos,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OP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spc="-50" dirty="0">
                <a:latin typeface="Georgia"/>
                <a:cs typeface="Georgia"/>
              </a:rPr>
              <a:t>y </a:t>
            </a:r>
            <a:r>
              <a:rPr sz="1200" dirty="0">
                <a:latin typeface="Georgia"/>
                <a:cs typeface="Georgia"/>
              </a:rPr>
              <a:t>Servicios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(146-</a:t>
            </a:r>
            <a:r>
              <a:rPr sz="1200" spc="-20" dirty="0">
                <a:latin typeface="Georgia"/>
                <a:cs typeface="Georgia"/>
              </a:rPr>
              <a:t>155)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3317240" y="3825240"/>
            <a:ext cx="584200" cy="871219"/>
            <a:chOff x="3317240" y="3825240"/>
            <a:chExt cx="584200" cy="871219"/>
          </a:xfrm>
        </p:grpSpPr>
        <p:sp>
          <p:nvSpPr>
            <p:cNvPr id="51" name="object 51"/>
            <p:cNvSpPr/>
            <p:nvPr/>
          </p:nvSpPr>
          <p:spPr>
            <a:xfrm>
              <a:off x="3323590" y="3831590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571500" y="0"/>
                  </a:moveTo>
                  <a:lnTo>
                    <a:pt x="0" y="0"/>
                  </a:lnTo>
                  <a:lnTo>
                    <a:pt x="0" y="858519"/>
                  </a:lnTo>
                  <a:lnTo>
                    <a:pt x="571500" y="858519"/>
                  </a:lnTo>
                  <a:lnTo>
                    <a:pt x="571500" y="0"/>
                  </a:lnTo>
                  <a:close/>
                </a:path>
              </a:pathLst>
            </a:custGeom>
            <a:solidFill>
              <a:srgbClr val="C0D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323590" y="3831590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0" y="858519"/>
                  </a:moveTo>
                  <a:lnTo>
                    <a:pt x="571500" y="858519"/>
                  </a:lnTo>
                  <a:lnTo>
                    <a:pt x="571500" y="0"/>
                  </a:lnTo>
                  <a:lnTo>
                    <a:pt x="0" y="0"/>
                  </a:lnTo>
                  <a:lnTo>
                    <a:pt x="0" y="8585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/>
          <p:nvPr/>
        </p:nvSpPr>
        <p:spPr>
          <a:xfrm>
            <a:off x="6285229" y="3950970"/>
            <a:ext cx="2611120" cy="815340"/>
          </a:xfrm>
          <a:custGeom>
            <a:avLst/>
            <a:gdLst/>
            <a:ahLst/>
            <a:cxnLst/>
            <a:rect l="l" t="t" r="r" b="b"/>
            <a:pathLst>
              <a:path w="2611120" h="815339">
                <a:moveTo>
                  <a:pt x="0" y="815339"/>
                </a:moveTo>
                <a:lnTo>
                  <a:pt x="2611120" y="815339"/>
                </a:lnTo>
                <a:lnTo>
                  <a:pt x="2611120" y="0"/>
                </a:lnTo>
                <a:lnTo>
                  <a:pt x="0" y="0"/>
                </a:lnTo>
                <a:lnTo>
                  <a:pt x="0" y="81533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753859" y="4159630"/>
            <a:ext cx="2139315" cy="36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XI.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Del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Ejercicio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 </a:t>
            </a:r>
            <a:r>
              <a:rPr sz="1200" spc="-25" dirty="0">
                <a:latin typeface="Georgia"/>
                <a:cs typeface="Georgia"/>
              </a:rPr>
              <a:t>la</a:t>
            </a:r>
            <a:endParaRPr sz="1200">
              <a:latin typeface="Georgia"/>
              <a:cs typeface="Georgia"/>
            </a:endParaRPr>
          </a:p>
          <a:p>
            <a:pPr marL="83185">
              <a:lnSpc>
                <a:spcPts val="1340"/>
              </a:lnSpc>
            </a:pPr>
            <a:r>
              <a:rPr sz="1200" dirty="0">
                <a:latin typeface="Georgia"/>
                <a:cs typeface="Georgia"/>
              </a:rPr>
              <a:t>Inversión</a:t>
            </a:r>
            <a:r>
              <a:rPr sz="1200" spc="-3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Física</a:t>
            </a:r>
            <a:r>
              <a:rPr sz="1200" spc="-3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(156-</a:t>
            </a:r>
            <a:r>
              <a:rPr sz="1200" spc="-20" dirty="0">
                <a:latin typeface="Georgia"/>
                <a:cs typeface="Georgia"/>
              </a:rPr>
              <a:t>169)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6169659" y="3825240"/>
            <a:ext cx="584200" cy="871219"/>
            <a:chOff x="6169659" y="3825240"/>
            <a:chExt cx="584200" cy="871219"/>
          </a:xfrm>
        </p:grpSpPr>
        <p:sp>
          <p:nvSpPr>
            <p:cNvPr id="56" name="object 56"/>
            <p:cNvSpPr/>
            <p:nvPr/>
          </p:nvSpPr>
          <p:spPr>
            <a:xfrm>
              <a:off x="6176009" y="3831590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571499" y="0"/>
                  </a:moveTo>
                  <a:lnTo>
                    <a:pt x="0" y="0"/>
                  </a:lnTo>
                  <a:lnTo>
                    <a:pt x="0" y="858519"/>
                  </a:lnTo>
                  <a:lnTo>
                    <a:pt x="571499" y="858519"/>
                  </a:lnTo>
                  <a:lnTo>
                    <a:pt x="571499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176009" y="3831590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0" y="858519"/>
                  </a:moveTo>
                  <a:lnTo>
                    <a:pt x="571499" y="858519"/>
                  </a:lnTo>
                  <a:lnTo>
                    <a:pt x="571499" y="0"/>
                  </a:lnTo>
                  <a:lnTo>
                    <a:pt x="0" y="0"/>
                  </a:lnTo>
                  <a:lnTo>
                    <a:pt x="0" y="8585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/>
          <p:nvPr/>
        </p:nvSpPr>
        <p:spPr>
          <a:xfrm>
            <a:off x="9135109" y="3950970"/>
            <a:ext cx="2613660" cy="815340"/>
          </a:xfrm>
          <a:custGeom>
            <a:avLst/>
            <a:gdLst/>
            <a:ahLst/>
            <a:cxnLst/>
            <a:rect l="l" t="t" r="r" b="b"/>
            <a:pathLst>
              <a:path w="2613659" h="815339">
                <a:moveTo>
                  <a:pt x="0" y="815339"/>
                </a:moveTo>
                <a:lnTo>
                  <a:pt x="2613659" y="815339"/>
                </a:lnTo>
                <a:lnTo>
                  <a:pt x="2613659" y="0"/>
                </a:lnTo>
                <a:lnTo>
                  <a:pt x="0" y="0"/>
                </a:lnTo>
                <a:lnTo>
                  <a:pt x="0" y="815339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9603740" y="4003675"/>
            <a:ext cx="2141855" cy="67627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5725" marR="194945">
              <a:lnSpc>
                <a:spcPct val="85300"/>
              </a:lnSpc>
              <a:spcBef>
                <a:spcPts val="310"/>
              </a:spcBef>
            </a:pPr>
            <a:r>
              <a:rPr sz="1200" dirty="0">
                <a:latin typeface="Georgia"/>
                <a:cs typeface="Georgia"/>
              </a:rPr>
              <a:t>XII.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los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Subsidios,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spc="-25" dirty="0">
                <a:latin typeface="Georgia"/>
                <a:cs typeface="Georgia"/>
              </a:rPr>
              <a:t>las </a:t>
            </a:r>
            <a:r>
              <a:rPr sz="1200" spc="-10" dirty="0">
                <a:latin typeface="Georgia"/>
                <a:cs typeface="Georgia"/>
              </a:rPr>
              <a:t>Transferencias</a:t>
            </a:r>
            <a:r>
              <a:rPr sz="1200" spc="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y</a:t>
            </a:r>
            <a:r>
              <a:rPr sz="1200" spc="35" dirty="0">
                <a:latin typeface="Georgia"/>
                <a:cs typeface="Georgia"/>
              </a:rPr>
              <a:t> </a:t>
            </a:r>
            <a:r>
              <a:rPr sz="1200" spc="-25" dirty="0">
                <a:latin typeface="Georgia"/>
                <a:cs typeface="Georgia"/>
              </a:rPr>
              <a:t>los </a:t>
            </a:r>
            <a:r>
              <a:rPr sz="1200" dirty="0">
                <a:latin typeface="Georgia"/>
                <a:cs typeface="Georgia"/>
              </a:rPr>
              <a:t>Programas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Sujetos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a</a:t>
            </a:r>
            <a:r>
              <a:rPr sz="1200" spc="-10" dirty="0">
                <a:latin typeface="Georgia"/>
                <a:cs typeface="Georgia"/>
              </a:rPr>
              <a:t> Reglas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Operación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(170-</a:t>
            </a:r>
            <a:r>
              <a:rPr sz="1200" spc="-20" dirty="0">
                <a:latin typeface="Georgia"/>
                <a:cs typeface="Georgia"/>
              </a:rPr>
              <a:t>181)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9019540" y="3825240"/>
            <a:ext cx="584200" cy="871219"/>
            <a:chOff x="9019540" y="3825240"/>
            <a:chExt cx="584200" cy="871219"/>
          </a:xfrm>
        </p:grpSpPr>
        <p:sp>
          <p:nvSpPr>
            <p:cNvPr id="61" name="object 61"/>
            <p:cNvSpPr/>
            <p:nvPr/>
          </p:nvSpPr>
          <p:spPr>
            <a:xfrm>
              <a:off x="9025890" y="3831590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571500" y="0"/>
                  </a:moveTo>
                  <a:lnTo>
                    <a:pt x="0" y="0"/>
                  </a:lnTo>
                  <a:lnTo>
                    <a:pt x="0" y="858519"/>
                  </a:lnTo>
                  <a:lnTo>
                    <a:pt x="571500" y="858519"/>
                  </a:lnTo>
                  <a:lnTo>
                    <a:pt x="571500" y="0"/>
                  </a:lnTo>
                  <a:close/>
                </a:path>
              </a:pathLst>
            </a:custGeom>
            <a:solidFill>
              <a:srgbClr val="C0DE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9025890" y="3831590"/>
              <a:ext cx="571500" cy="858519"/>
            </a:xfrm>
            <a:custGeom>
              <a:avLst/>
              <a:gdLst/>
              <a:ahLst/>
              <a:cxnLst/>
              <a:rect l="l" t="t" r="r" b="b"/>
              <a:pathLst>
                <a:path w="571500" h="858520">
                  <a:moveTo>
                    <a:pt x="0" y="858519"/>
                  </a:moveTo>
                  <a:lnTo>
                    <a:pt x="571500" y="858519"/>
                  </a:lnTo>
                  <a:lnTo>
                    <a:pt x="571500" y="0"/>
                  </a:lnTo>
                  <a:lnTo>
                    <a:pt x="0" y="0"/>
                  </a:lnTo>
                  <a:lnTo>
                    <a:pt x="0" y="8585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/>
          <p:nvPr/>
        </p:nvSpPr>
        <p:spPr>
          <a:xfrm>
            <a:off x="580390" y="4977129"/>
            <a:ext cx="2613660" cy="817880"/>
          </a:xfrm>
          <a:custGeom>
            <a:avLst/>
            <a:gdLst/>
            <a:ahLst/>
            <a:cxnLst/>
            <a:rect l="l" t="t" r="r" b="b"/>
            <a:pathLst>
              <a:path w="2613660" h="817879">
                <a:moveTo>
                  <a:pt x="0" y="817880"/>
                </a:moveTo>
                <a:lnTo>
                  <a:pt x="2613660" y="817880"/>
                </a:lnTo>
                <a:lnTo>
                  <a:pt x="2613660" y="0"/>
                </a:lnTo>
                <a:lnTo>
                  <a:pt x="0" y="0"/>
                </a:lnTo>
                <a:lnTo>
                  <a:pt x="0" y="817880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049019" y="5187950"/>
            <a:ext cx="2141855" cy="36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XIII.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los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Donativos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spc="-20" dirty="0">
                <a:latin typeface="Georgia"/>
                <a:cs typeface="Georgia"/>
              </a:rPr>
              <a:t>(182-</a:t>
            </a:r>
            <a:endParaRPr sz="1200">
              <a:latin typeface="Georgia"/>
              <a:cs typeface="Georgia"/>
            </a:endParaRPr>
          </a:p>
          <a:p>
            <a:pPr marL="83185">
              <a:lnSpc>
                <a:spcPts val="1340"/>
              </a:lnSpc>
            </a:pPr>
            <a:r>
              <a:rPr sz="1200" spc="-20" dirty="0">
                <a:latin typeface="Georgia"/>
                <a:cs typeface="Georgia"/>
              </a:rPr>
              <a:t>188)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464819" y="4853940"/>
            <a:ext cx="584200" cy="868680"/>
            <a:chOff x="464819" y="4853940"/>
            <a:chExt cx="584200" cy="868680"/>
          </a:xfrm>
        </p:grpSpPr>
        <p:sp>
          <p:nvSpPr>
            <p:cNvPr id="66" name="object 66"/>
            <p:cNvSpPr/>
            <p:nvPr/>
          </p:nvSpPr>
          <p:spPr>
            <a:xfrm>
              <a:off x="471169" y="4860290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79">
                  <a:moveTo>
                    <a:pt x="571499" y="0"/>
                  </a:moveTo>
                  <a:lnTo>
                    <a:pt x="0" y="0"/>
                  </a:lnTo>
                  <a:lnTo>
                    <a:pt x="0" y="855980"/>
                  </a:lnTo>
                  <a:lnTo>
                    <a:pt x="571499" y="855980"/>
                  </a:lnTo>
                  <a:lnTo>
                    <a:pt x="571499" y="0"/>
                  </a:lnTo>
                  <a:close/>
                </a:path>
              </a:pathLst>
            </a:custGeom>
            <a:solidFill>
              <a:srgbClr val="C1DD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71169" y="4860290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79">
                  <a:moveTo>
                    <a:pt x="0" y="855980"/>
                  </a:moveTo>
                  <a:lnTo>
                    <a:pt x="571499" y="855980"/>
                  </a:lnTo>
                  <a:lnTo>
                    <a:pt x="571499" y="0"/>
                  </a:lnTo>
                  <a:lnTo>
                    <a:pt x="0" y="0"/>
                  </a:lnTo>
                  <a:lnTo>
                    <a:pt x="0" y="8559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/>
          <p:nvPr/>
        </p:nvSpPr>
        <p:spPr>
          <a:xfrm>
            <a:off x="3432809" y="4977129"/>
            <a:ext cx="2613660" cy="817880"/>
          </a:xfrm>
          <a:custGeom>
            <a:avLst/>
            <a:gdLst/>
            <a:ahLst/>
            <a:cxnLst/>
            <a:rect l="l" t="t" r="r" b="b"/>
            <a:pathLst>
              <a:path w="2613660" h="817879">
                <a:moveTo>
                  <a:pt x="0" y="817880"/>
                </a:moveTo>
                <a:lnTo>
                  <a:pt x="2613660" y="817880"/>
                </a:lnTo>
                <a:lnTo>
                  <a:pt x="2613660" y="0"/>
                </a:lnTo>
                <a:lnTo>
                  <a:pt x="0" y="0"/>
                </a:lnTo>
                <a:lnTo>
                  <a:pt x="0" y="817880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901440" y="5110226"/>
            <a:ext cx="2141855" cy="52070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3185" marR="58419">
              <a:lnSpc>
                <a:spcPct val="85400"/>
              </a:lnSpc>
              <a:spcBef>
                <a:spcPts val="310"/>
              </a:spcBef>
            </a:pPr>
            <a:r>
              <a:rPr sz="1200" dirty="0">
                <a:latin typeface="Georgia"/>
                <a:cs typeface="Georgia"/>
              </a:rPr>
              <a:t>XIV.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los Proyectos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spc="-25" dirty="0">
                <a:latin typeface="Georgia"/>
                <a:cs typeface="Georgia"/>
              </a:rPr>
              <a:t>de </a:t>
            </a:r>
            <a:r>
              <a:rPr sz="1200" dirty="0">
                <a:latin typeface="Georgia"/>
                <a:cs typeface="Georgia"/>
              </a:rPr>
              <a:t>Infraestructura</a:t>
            </a:r>
            <a:r>
              <a:rPr sz="1200" spc="-4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Productiva</a:t>
            </a:r>
            <a:r>
              <a:rPr sz="1200" spc="-35" dirty="0">
                <a:latin typeface="Georgia"/>
                <a:cs typeface="Georgia"/>
              </a:rPr>
              <a:t> </a:t>
            </a:r>
            <a:r>
              <a:rPr sz="1200" spc="-25" dirty="0">
                <a:latin typeface="Georgia"/>
                <a:cs typeface="Georgia"/>
              </a:rPr>
              <a:t>de </a:t>
            </a:r>
            <a:r>
              <a:rPr sz="1200" dirty="0">
                <a:latin typeface="Georgia"/>
                <a:cs typeface="Georgia"/>
              </a:rPr>
              <a:t>Largo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Plazo</a:t>
            </a:r>
            <a:r>
              <a:rPr sz="1200" spc="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(189-</a:t>
            </a:r>
            <a:r>
              <a:rPr sz="1200" spc="-20" dirty="0">
                <a:latin typeface="Georgia"/>
                <a:cs typeface="Georgia"/>
              </a:rPr>
              <a:t>209)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3317240" y="4853940"/>
            <a:ext cx="584200" cy="868680"/>
            <a:chOff x="3317240" y="4853940"/>
            <a:chExt cx="584200" cy="868680"/>
          </a:xfrm>
        </p:grpSpPr>
        <p:sp>
          <p:nvSpPr>
            <p:cNvPr id="71" name="object 71"/>
            <p:cNvSpPr/>
            <p:nvPr/>
          </p:nvSpPr>
          <p:spPr>
            <a:xfrm>
              <a:off x="3323590" y="4860290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79">
                  <a:moveTo>
                    <a:pt x="571500" y="0"/>
                  </a:moveTo>
                  <a:lnTo>
                    <a:pt x="0" y="0"/>
                  </a:lnTo>
                  <a:lnTo>
                    <a:pt x="0" y="855980"/>
                  </a:lnTo>
                  <a:lnTo>
                    <a:pt x="571500" y="855980"/>
                  </a:lnTo>
                  <a:lnTo>
                    <a:pt x="571500" y="0"/>
                  </a:lnTo>
                  <a:close/>
                </a:path>
              </a:pathLst>
            </a:custGeom>
            <a:solidFill>
              <a:srgbClr val="C1D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323590" y="4860290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79">
                  <a:moveTo>
                    <a:pt x="0" y="855980"/>
                  </a:moveTo>
                  <a:lnTo>
                    <a:pt x="571500" y="855980"/>
                  </a:lnTo>
                  <a:lnTo>
                    <a:pt x="571500" y="0"/>
                  </a:lnTo>
                  <a:lnTo>
                    <a:pt x="0" y="0"/>
                  </a:lnTo>
                  <a:lnTo>
                    <a:pt x="0" y="8559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/>
          <p:nvPr/>
        </p:nvSpPr>
        <p:spPr>
          <a:xfrm>
            <a:off x="6285229" y="4977129"/>
            <a:ext cx="2611120" cy="817880"/>
          </a:xfrm>
          <a:custGeom>
            <a:avLst/>
            <a:gdLst/>
            <a:ahLst/>
            <a:cxnLst/>
            <a:rect l="l" t="t" r="r" b="b"/>
            <a:pathLst>
              <a:path w="2611120" h="817879">
                <a:moveTo>
                  <a:pt x="0" y="817880"/>
                </a:moveTo>
                <a:lnTo>
                  <a:pt x="2611120" y="817880"/>
                </a:lnTo>
                <a:lnTo>
                  <a:pt x="2611120" y="0"/>
                </a:lnTo>
                <a:lnTo>
                  <a:pt x="0" y="0"/>
                </a:lnTo>
                <a:lnTo>
                  <a:pt x="0" y="817880"/>
                </a:lnTo>
                <a:close/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753859" y="5110226"/>
            <a:ext cx="2139315" cy="52070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3185" marR="136525">
              <a:lnSpc>
                <a:spcPct val="85400"/>
              </a:lnSpc>
              <a:spcBef>
                <a:spcPts val="310"/>
              </a:spcBef>
            </a:pPr>
            <a:r>
              <a:rPr sz="1200" dirty="0">
                <a:latin typeface="Georgia"/>
                <a:cs typeface="Georgia"/>
              </a:rPr>
              <a:t>XV.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Del Ejercicio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 </a:t>
            </a:r>
            <a:r>
              <a:rPr sz="1200" spc="-25" dirty="0">
                <a:latin typeface="Georgia"/>
                <a:cs typeface="Georgia"/>
              </a:rPr>
              <a:t>los </a:t>
            </a:r>
            <a:r>
              <a:rPr sz="1200" dirty="0">
                <a:latin typeface="Georgia"/>
                <a:cs typeface="Georgia"/>
              </a:rPr>
              <a:t>Gastos</a:t>
            </a:r>
            <a:r>
              <a:rPr sz="1200" spc="-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Seguridad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spc="-10" dirty="0">
                <a:latin typeface="Georgia"/>
                <a:cs typeface="Georgia"/>
              </a:rPr>
              <a:t>Pública </a:t>
            </a:r>
            <a:r>
              <a:rPr sz="1200" dirty="0">
                <a:latin typeface="Georgia"/>
                <a:cs typeface="Georgia"/>
              </a:rPr>
              <a:t>y</a:t>
            </a:r>
            <a:r>
              <a:rPr sz="1200" spc="-3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Nacional</a:t>
            </a:r>
            <a:r>
              <a:rPr sz="1200" spc="1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(210-</a:t>
            </a:r>
            <a:r>
              <a:rPr sz="1200" spc="-20" dirty="0">
                <a:latin typeface="Georgia"/>
                <a:cs typeface="Georgia"/>
              </a:rPr>
              <a:t>212)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6169659" y="4853940"/>
            <a:ext cx="584200" cy="868680"/>
            <a:chOff x="6169659" y="4853940"/>
            <a:chExt cx="584200" cy="868680"/>
          </a:xfrm>
        </p:grpSpPr>
        <p:sp>
          <p:nvSpPr>
            <p:cNvPr id="76" name="object 76"/>
            <p:cNvSpPr/>
            <p:nvPr/>
          </p:nvSpPr>
          <p:spPr>
            <a:xfrm>
              <a:off x="6176009" y="4860290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79">
                  <a:moveTo>
                    <a:pt x="571499" y="0"/>
                  </a:moveTo>
                  <a:lnTo>
                    <a:pt x="0" y="0"/>
                  </a:lnTo>
                  <a:lnTo>
                    <a:pt x="0" y="855980"/>
                  </a:lnTo>
                  <a:lnTo>
                    <a:pt x="571499" y="855980"/>
                  </a:lnTo>
                  <a:lnTo>
                    <a:pt x="571499" y="0"/>
                  </a:lnTo>
                  <a:close/>
                </a:path>
              </a:pathLst>
            </a:custGeom>
            <a:solidFill>
              <a:srgbClr val="C5D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176009" y="4860290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79">
                  <a:moveTo>
                    <a:pt x="0" y="855980"/>
                  </a:moveTo>
                  <a:lnTo>
                    <a:pt x="571499" y="855980"/>
                  </a:lnTo>
                  <a:lnTo>
                    <a:pt x="571499" y="0"/>
                  </a:lnTo>
                  <a:lnTo>
                    <a:pt x="0" y="0"/>
                  </a:lnTo>
                  <a:lnTo>
                    <a:pt x="0" y="855980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8" name="object 78"/>
          <p:cNvGrpSpPr/>
          <p:nvPr/>
        </p:nvGrpSpPr>
        <p:grpSpPr>
          <a:xfrm>
            <a:off x="9131934" y="4973954"/>
            <a:ext cx="2620010" cy="824230"/>
            <a:chOff x="9131934" y="4973954"/>
            <a:chExt cx="2620010" cy="824230"/>
          </a:xfrm>
        </p:grpSpPr>
        <p:sp>
          <p:nvSpPr>
            <p:cNvPr id="79" name="object 79"/>
            <p:cNvSpPr/>
            <p:nvPr/>
          </p:nvSpPr>
          <p:spPr>
            <a:xfrm>
              <a:off x="9135110" y="4977129"/>
              <a:ext cx="2613660" cy="817880"/>
            </a:xfrm>
            <a:custGeom>
              <a:avLst/>
              <a:gdLst/>
              <a:ahLst/>
              <a:cxnLst/>
              <a:rect l="l" t="t" r="r" b="b"/>
              <a:pathLst>
                <a:path w="2613659" h="817879">
                  <a:moveTo>
                    <a:pt x="2613647" y="0"/>
                  </a:moveTo>
                  <a:lnTo>
                    <a:pt x="0" y="0"/>
                  </a:lnTo>
                  <a:lnTo>
                    <a:pt x="0" y="739140"/>
                  </a:lnTo>
                  <a:lnTo>
                    <a:pt x="0" y="817880"/>
                  </a:lnTo>
                  <a:lnTo>
                    <a:pt x="2613647" y="817880"/>
                  </a:lnTo>
                  <a:lnTo>
                    <a:pt x="2613647" y="739140"/>
                  </a:lnTo>
                  <a:lnTo>
                    <a:pt x="2613647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9135109" y="4977129"/>
              <a:ext cx="2613660" cy="817880"/>
            </a:xfrm>
            <a:custGeom>
              <a:avLst/>
              <a:gdLst/>
              <a:ahLst/>
              <a:cxnLst/>
              <a:rect l="l" t="t" r="r" b="b"/>
              <a:pathLst>
                <a:path w="2613659" h="817879">
                  <a:moveTo>
                    <a:pt x="0" y="817880"/>
                  </a:moveTo>
                  <a:lnTo>
                    <a:pt x="2613659" y="817880"/>
                  </a:lnTo>
                  <a:lnTo>
                    <a:pt x="2613659" y="0"/>
                  </a:lnTo>
                  <a:lnTo>
                    <a:pt x="0" y="0"/>
                  </a:lnTo>
                  <a:lnTo>
                    <a:pt x="0" y="817880"/>
                  </a:lnTo>
                  <a:close/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9603740" y="5187950"/>
            <a:ext cx="2141855" cy="366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25">
              <a:lnSpc>
                <a:spcPts val="1340"/>
              </a:lnSpc>
              <a:spcBef>
                <a:spcPts val="100"/>
              </a:spcBef>
            </a:pPr>
            <a:r>
              <a:rPr sz="1200" dirty="0">
                <a:latin typeface="Georgia"/>
                <a:cs typeface="Georgia"/>
              </a:rPr>
              <a:t>XVI.</a:t>
            </a:r>
            <a:r>
              <a:rPr sz="1200" spc="-1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De</a:t>
            </a:r>
            <a:r>
              <a:rPr sz="1200" spc="-2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los</a:t>
            </a:r>
            <a:r>
              <a:rPr sz="1200" spc="-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Fideicomisos</a:t>
            </a:r>
            <a:r>
              <a:rPr sz="1200" spc="-20" dirty="0">
                <a:latin typeface="Georgia"/>
                <a:cs typeface="Georgia"/>
              </a:rPr>
              <a:t> </a:t>
            </a:r>
            <a:r>
              <a:rPr sz="1200" spc="-50" dirty="0">
                <a:latin typeface="Georgia"/>
                <a:cs typeface="Georgia"/>
              </a:rPr>
              <a:t>y</a:t>
            </a:r>
            <a:endParaRPr sz="1200">
              <a:latin typeface="Georgia"/>
              <a:cs typeface="Georgia"/>
            </a:endParaRPr>
          </a:p>
          <a:p>
            <a:pPr marL="85725">
              <a:lnSpc>
                <a:spcPts val="1340"/>
              </a:lnSpc>
            </a:pPr>
            <a:r>
              <a:rPr sz="1200" dirty="0">
                <a:latin typeface="Georgia"/>
                <a:cs typeface="Georgia"/>
              </a:rPr>
              <a:t>Mandatos</a:t>
            </a:r>
            <a:r>
              <a:rPr sz="1200" spc="-50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(213-</a:t>
            </a:r>
            <a:r>
              <a:rPr sz="1200" spc="-20" dirty="0">
                <a:latin typeface="Georgia"/>
                <a:cs typeface="Georgia"/>
              </a:rPr>
              <a:t>222)</a:t>
            </a:r>
            <a:endParaRPr sz="1200">
              <a:latin typeface="Georgia"/>
              <a:cs typeface="Georgia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9019540" y="4853940"/>
            <a:ext cx="584200" cy="868680"/>
            <a:chOff x="9019540" y="4853940"/>
            <a:chExt cx="584200" cy="868680"/>
          </a:xfrm>
        </p:grpSpPr>
        <p:sp>
          <p:nvSpPr>
            <p:cNvPr id="83" name="object 83"/>
            <p:cNvSpPr/>
            <p:nvPr/>
          </p:nvSpPr>
          <p:spPr>
            <a:xfrm>
              <a:off x="9025890" y="4860290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79">
                  <a:moveTo>
                    <a:pt x="571500" y="0"/>
                  </a:moveTo>
                  <a:lnTo>
                    <a:pt x="0" y="0"/>
                  </a:lnTo>
                  <a:lnTo>
                    <a:pt x="0" y="855980"/>
                  </a:lnTo>
                  <a:lnTo>
                    <a:pt x="571500" y="855980"/>
                  </a:lnTo>
                  <a:lnTo>
                    <a:pt x="571500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025890" y="4860290"/>
              <a:ext cx="571500" cy="855980"/>
            </a:xfrm>
            <a:custGeom>
              <a:avLst/>
              <a:gdLst/>
              <a:ahLst/>
              <a:cxnLst/>
              <a:rect l="l" t="t" r="r" b="b"/>
              <a:pathLst>
                <a:path w="571500" h="855979">
                  <a:moveTo>
                    <a:pt x="0" y="855980"/>
                  </a:moveTo>
                  <a:lnTo>
                    <a:pt x="571500" y="855980"/>
                  </a:lnTo>
                  <a:lnTo>
                    <a:pt x="571500" y="0"/>
                  </a:lnTo>
                  <a:lnTo>
                    <a:pt x="0" y="0"/>
                  </a:lnTo>
                  <a:lnTo>
                    <a:pt x="0" y="8559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3378200" y="1259839"/>
            <a:ext cx="5727700" cy="368300"/>
          </a:xfrm>
          <a:prstGeom prst="rect">
            <a:avLst/>
          </a:prstGeom>
          <a:solidFill>
            <a:srgbClr val="DEEBF7"/>
          </a:solidFill>
        </p:spPr>
        <p:txBody>
          <a:bodyPr vert="horz" wrap="square" lIns="0" tIns="38735" rIns="0" bIns="0" rtlCol="0">
            <a:spAutoFit/>
          </a:bodyPr>
          <a:lstStyle/>
          <a:p>
            <a:pPr marL="389255">
              <a:lnSpc>
                <a:spcPct val="100000"/>
              </a:lnSpc>
              <a:spcBef>
                <a:spcPts val="305"/>
              </a:spcBef>
            </a:pPr>
            <a:r>
              <a:rPr sz="1800" dirty="0">
                <a:latin typeface="Georgia"/>
                <a:cs typeface="Georgia"/>
              </a:rPr>
              <a:t>Título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IV.</a:t>
            </a:r>
            <a:r>
              <a:rPr sz="1800" spc="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Del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Ejercicio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del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Gasto</a:t>
            </a:r>
            <a:r>
              <a:rPr sz="1800" spc="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Público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Federal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3190" marR="6350" algn="r">
              <a:lnSpc>
                <a:spcPts val="2510"/>
              </a:lnSpc>
              <a:spcBef>
                <a:spcPts val="100"/>
              </a:spcBef>
            </a:pPr>
            <a:r>
              <a:rPr dirty="0"/>
              <a:t>Presupuesto y</a:t>
            </a:r>
            <a:r>
              <a:rPr spc="-35" dirty="0"/>
              <a:t> </a:t>
            </a:r>
            <a:r>
              <a:rPr dirty="0"/>
              <a:t>Responsabilidad</a:t>
            </a:r>
            <a:r>
              <a:rPr spc="-30" dirty="0"/>
              <a:t> </a:t>
            </a:r>
            <a:r>
              <a:rPr spc="-10" dirty="0"/>
              <a:t>Hacendaria</a:t>
            </a:r>
          </a:p>
          <a:p>
            <a:pPr marL="5203190" marR="5080" algn="r">
              <a:lnSpc>
                <a:spcPts val="2510"/>
              </a:lnSpc>
            </a:pPr>
            <a:r>
              <a:rPr b="0" dirty="0">
                <a:latin typeface="Georgia"/>
                <a:cs typeface="Georgia"/>
              </a:rPr>
              <a:t>Principios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generales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57878" y="1035748"/>
            <a:ext cx="48469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Principios</a:t>
            </a:r>
            <a:r>
              <a:rPr sz="1800" b="1" spc="-1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jurídico</a:t>
            </a:r>
            <a:r>
              <a:rPr sz="1800" b="1" spc="-20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–</a:t>
            </a:r>
            <a:r>
              <a:rPr sz="1800" b="1" spc="-3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presupuestarios</a:t>
            </a:r>
            <a:r>
              <a:rPr sz="1800" b="1" spc="-1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-25" dirty="0">
                <a:solidFill>
                  <a:srgbClr val="404040"/>
                </a:solidFill>
                <a:latin typeface="Georgia"/>
                <a:cs typeface="Georgia"/>
              </a:rPr>
              <a:t>del</a:t>
            </a:r>
            <a:endParaRPr sz="1800">
              <a:latin typeface="Georgia"/>
              <a:cs typeface="Georgia"/>
            </a:endParaRPr>
          </a:p>
          <a:p>
            <a:pPr marR="1905" algn="ctr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Presupuesto</a:t>
            </a:r>
            <a:r>
              <a:rPr sz="1800" b="1" spc="-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404040"/>
                </a:solidFill>
                <a:latin typeface="Georgia"/>
                <a:cs typeface="Georgia"/>
              </a:rPr>
              <a:t>de</a:t>
            </a:r>
            <a:r>
              <a:rPr sz="1800" b="1" spc="-25" dirty="0">
                <a:solidFill>
                  <a:srgbClr val="404040"/>
                </a:solidFill>
                <a:latin typeface="Georgia"/>
                <a:cs typeface="Georgia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Georgia"/>
                <a:cs typeface="Georgia"/>
              </a:rPr>
              <a:t>Egresos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53844" y="1971928"/>
            <a:ext cx="3488690" cy="11931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 algn="just">
              <a:lnSpc>
                <a:spcPct val="85400"/>
              </a:lnSpc>
              <a:spcBef>
                <a:spcPts val="330"/>
              </a:spcBef>
            </a:pPr>
            <a:r>
              <a:rPr sz="1250" b="1" dirty="0">
                <a:latin typeface="Georgia"/>
                <a:cs typeface="Georgia"/>
              </a:rPr>
              <a:t>Unidad:</a:t>
            </a:r>
            <a:r>
              <a:rPr sz="1250" b="1" spc="10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10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un</a:t>
            </a:r>
            <a:r>
              <a:rPr sz="1250" spc="114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solo</a:t>
            </a:r>
            <a:r>
              <a:rPr sz="1250" spc="1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documento</a:t>
            </a:r>
            <a:r>
              <a:rPr sz="1250" spc="13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presupuestario </a:t>
            </a:r>
            <a:r>
              <a:rPr sz="1250" dirty="0">
                <a:latin typeface="Georgia"/>
                <a:cs typeface="Georgia"/>
              </a:rPr>
              <a:t>se</a:t>
            </a:r>
            <a:r>
              <a:rPr sz="1250" spc="-4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conoce</a:t>
            </a:r>
            <a:r>
              <a:rPr sz="1250" spc="-3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con</a:t>
            </a:r>
            <a:r>
              <a:rPr sz="1250" spc="-4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claridad</a:t>
            </a:r>
            <a:r>
              <a:rPr sz="1250" spc="-2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-2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agregado</a:t>
            </a:r>
            <a:r>
              <a:rPr sz="1250" spc="-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-3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-15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actividad </a:t>
            </a:r>
            <a:r>
              <a:rPr sz="1250" dirty="0">
                <a:latin typeface="Georgia"/>
                <a:cs typeface="Georgia"/>
              </a:rPr>
              <a:t>financiera</a:t>
            </a:r>
            <a:r>
              <a:rPr sz="1250" spc="1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busca</a:t>
            </a:r>
            <a:r>
              <a:rPr sz="1250" spc="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que</a:t>
            </a:r>
            <a:r>
              <a:rPr sz="1250" spc="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con</a:t>
            </a:r>
            <a:r>
              <a:rPr sz="1250" spc="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una</a:t>
            </a:r>
            <a:r>
              <a:rPr sz="1250" spc="3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visión</a:t>
            </a:r>
            <a:r>
              <a:rPr sz="1250" spc="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completa</a:t>
            </a:r>
            <a:r>
              <a:rPr sz="1250" spc="15" dirty="0">
                <a:latin typeface="Georgia"/>
                <a:cs typeface="Georgia"/>
              </a:rPr>
              <a:t> </a:t>
            </a:r>
            <a:r>
              <a:rPr sz="1250" spc="-50" dirty="0">
                <a:latin typeface="Georgia"/>
                <a:cs typeface="Georgia"/>
              </a:rPr>
              <a:t>y </a:t>
            </a:r>
            <a:r>
              <a:rPr sz="1250" dirty="0">
                <a:latin typeface="Georgia"/>
                <a:cs typeface="Georgia"/>
              </a:rPr>
              <a:t>única,</a:t>
            </a:r>
            <a:r>
              <a:rPr sz="1250" spc="14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se</a:t>
            </a:r>
            <a:r>
              <a:rPr sz="1250" spc="13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asegure</a:t>
            </a:r>
            <a:r>
              <a:rPr sz="1250" spc="13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13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control</a:t>
            </a:r>
            <a:r>
              <a:rPr sz="1250" spc="14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13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135" dirty="0">
                <a:latin typeface="Georgia"/>
                <a:cs typeface="Georgia"/>
              </a:rPr>
              <a:t>  </a:t>
            </a:r>
            <a:r>
              <a:rPr sz="1250" spc="-10" dirty="0">
                <a:latin typeface="Georgia"/>
                <a:cs typeface="Georgia"/>
              </a:rPr>
              <a:t>actividad </a:t>
            </a:r>
            <a:r>
              <a:rPr sz="1250" dirty="0">
                <a:latin typeface="Georgia"/>
                <a:cs typeface="Georgia"/>
              </a:rPr>
              <a:t>financiera.</a:t>
            </a:r>
            <a:r>
              <a:rPr sz="1250" spc="340" dirty="0">
                <a:latin typeface="Georgia"/>
                <a:cs typeface="Georgia"/>
              </a:rPr>
              <a:t>   </a:t>
            </a:r>
            <a:r>
              <a:rPr sz="1250" dirty="0">
                <a:latin typeface="Georgia"/>
                <a:cs typeface="Georgia"/>
              </a:rPr>
              <a:t>Naturaleza</a:t>
            </a:r>
            <a:r>
              <a:rPr sz="1250" spc="340" dirty="0">
                <a:latin typeface="Georgia"/>
                <a:cs typeface="Georgia"/>
              </a:rPr>
              <a:t>   </a:t>
            </a:r>
            <a:r>
              <a:rPr sz="1250" spc="-10" dirty="0">
                <a:latin typeface="Georgia"/>
                <a:cs typeface="Georgia"/>
              </a:rPr>
              <a:t>predominantemente </a:t>
            </a:r>
            <a:r>
              <a:rPr sz="1250" dirty="0">
                <a:latin typeface="Georgia"/>
                <a:cs typeface="Georgia"/>
              </a:rPr>
              <a:t>formal</a:t>
            </a:r>
            <a:r>
              <a:rPr sz="1250" spc="24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24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documental.</a:t>
            </a:r>
            <a:r>
              <a:rPr sz="1250" spc="24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23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único</a:t>
            </a:r>
            <a:r>
              <a:rPr sz="1250" spc="235" dirty="0">
                <a:latin typeface="Georgia"/>
                <a:cs typeface="Georgia"/>
              </a:rPr>
              <a:t>  </a:t>
            </a:r>
            <a:r>
              <a:rPr sz="1250" spc="-10" dirty="0">
                <a:latin typeface="Georgia"/>
                <a:cs typeface="Georgia"/>
              </a:rPr>
              <a:t>documento presupuestario</a:t>
            </a:r>
            <a:r>
              <a:rPr sz="1250" spc="-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es</a:t>
            </a:r>
            <a:r>
              <a:rPr sz="1250" spc="1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15" dirty="0">
                <a:latin typeface="Georgia"/>
                <a:cs typeface="Georgia"/>
              </a:rPr>
              <a:t> </a:t>
            </a:r>
            <a:r>
              <a:rPr sz="1250" spc="-20" dirty="0">
                <a:latin typeface="Georgia"/>
                <a:cs typeface="Georgia"/>
              </a:rPr>
              <a:t>PEF.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34340" y="1684020"/>
            <a:ext cx="985519" cy="1473200"/>
            <a:chOff x="434340" y="1684020"/>
            <a:chExt cx="985519" cy="1473200"/>
          </a:xfrm>
        </p:grpSpPr>
        <p:sp>
          <p:nvSpPr>
            <p:cNvPr id="6" name="object 6"/>
            <p:cNvSpPr/>
            <p:nvPr/>
          </p:nvSpPr>
          <p:spPr>
            <a:xfrm>
              <a:off x="440690" y="1849547"/>
              <a:ext cx="972819" cy="1144270"/>
            </a:xfrm>
            <a:custGeom>
              <a:avLst/>
              <a:gdLst/>
              <a:ahLst/>
              <a:cxnLst/>
              <a:rect l="l" t="t" r="r" b="b"/>
              <a:pathLst>
                <a:path w="972819" h="1144270">
                  <a:moveTo>
                    <a:pt x="487832" y="0"/>
                  </a:moveTo>
                  <a:lnTo>
                    <a:pt x="440511" y="1896"/>
                  </a:lnTo>
                  <a:lnTo>
                    <a:pt x="394685" y="7487"/>
                  </a:lnTo>
                  <a:lnTo>
                    <a:pt x="350049" y="16625"/>
                  </a:lnTo>
                  <a:lnTo>
                    <a:pt x="306751" y="29163"/>
                  </a:lnTo>
                  <a:lnTo>
                    <a:pt x="264937" y="44955"/>
                  </a:lnTo>
                  <a:lnTo>
                    <a:pt x="224755" y="63851"/>
                  </a:lnTo>
                  <a:lnTo>
                    <a:pt x="186231" y="85789"/>
                  </a:lnTo>
                  <a:lnTo>
                    <a:pt x="149771" y="110456"/>
                  </a:lnTo>
                  <a:lnTo>
                    <a:pt x="115383" y="137784"/>
                  </a:lnTo>
                  <a:lnTo>
                    <a:pt x="83215" y="167627"/>
                  </a:lnTo>
                  <a:lnTo>
                    <a:pt x="53413" y="199836"/>
                  </a:lnTo>
                  <a:lnTo>
                    <a:pt x="26124" y="234266"/>
                  </a:lnTo>
                  <a:lnTo>
                    <a:pt x="1525" y="270716"/>
                  </a:lnTo>
                  <a:lnTo>
                    <a:pt x="0" y="870663"/>
                  </a:lnTo>
                  <a:lnTo>
                    <a:pt x="1525" y="873348"/>
                  </a:lnTo>
                  <a:lnTo>
                    <a:pt x="26166" y="909860"/>
                  </a:lnTo>
                  <a:lnTo>
                    <a:pt x="53469" y="944298"/>
                  </a:lnTo>
                  <a:lnTo>
                    <a:pt x="83286" y="976513"/>
                  </a:lnTo>
                  <a:lnTo>
                    <a:pt x="115471" y="1006358"/>
                  </a:lnTo>
                  <a:lnTo>
                    <a:pt x="149875" y="1033688"/>
                  </a:lnTo>
                  <a:lnTo>
                    <a:pt x="186352" y="1058353"/>
                  </a:lnTo>
                  <a:lnTo>
                    <a:pt x="224755" y="1080207"/>
                  </a:lnTo>
                  <a:lnTo>
                    <a:pt x="264937" y="1099103"/>
                  </a:lnTo>
                  <a:lnTo>
                    <a:pt x="306751" y="1114894"/>
                  </a:lnTo>
                  <a:lnTo>
                    <a:pt x="350049" y="1127431"/>
                  </a:lnTo>
                  <a:lnTo>
                    <a:pt x="394685" y="1136569"/>
                  </a:lnTo>
                  <a:lnTo>
                    <a:pt x="440511" y="1142160"/>
                  </a:lnTo>
                  <a:lnTo>
                    <a:pt x="487380" y="1144056"/>
                  </a:lnTo>
                  <a:lnTo>
                    <a:pt x="534254" y="1142160"/>
                  </a:lnTo>
                  <a:lnTo>
                    <a:pt x="580083" y="1136569"/>
                  </a:lnTo>
                  <a:lnTo>
                    <a:pt x="624720" y="1127431"/>
                  </a:lnTo>
                  <a:lnTo>
                    <a:pt x="668019" y="1114894"/>
                  </a:lnTo>
                  <a:lnTo>
                    <a:pt x="709832" y="1099103"/>
                  </a:lnTo>
                  <a:lnTo>
                    <a:pt x="750012" y="1080207"/>
                  </a:lnTo>
                  <a:lnTo>
                    <a:pt x="788414" y="1058353"/>
                  </a:lnTo>
                  <a:lnTo>
                    <a:pt x="824888" y="1033688"/>
                  </a:lnTo>
                  <a:lnTo>
                    <a:pt x="859290" y="1006359"/>
                  </a:lnTo>
                  <a:lnTo>
                    <a:pt x="891471" y="976513"/>
                  </a:lnTo>
                  <a:lnTo>
                    <a:pt x="921284" y="944298"/>
                  </a:lnTo>
                  <a:lnTo>
                    <a:pt x="948584" y="909861"/>
                  </a:lnTo>
                  <a:lnTo>
                    <a:pt x="972819" y="873945"/>
                  </a:lnTo>
                  <a:lnTo>
                    <a:pt x="972819" y="814840"/>
                  </a:lnTo>
                  <a:lnTo>
                    <a:pt x="463139" y="814840"/>
                  </a:lnTo>
                  <a:lnTo>
                    <a:pt x="463139" y="445823"/>
                  </a:lnTo>
                  <a:lnTo>
                    <a:pt x="351218" y="445823"/>
                  </a:lnTo>
                  <a:lnTo>
                    <a:pt x="351218" y="376314"/>
                  </a:lnTo>
                  <a:lnTo>
                    <a:pt x="359547" y="373904"/>
                  </a:lnTo>
                  <a:lnTo>
                    <a:pt x="367123" y="371569"/>
                  </a:lnTo>
                  <a:lnTo>
                    <a:pt x="373940" y="369310"/>
                  </a:lnTo>
                  <a:lnTo>
                    <a:pt x="394193" y="362306"/>
                  </a:lnTo>
                  <a:lnTo>
                    <a:pt x="407510" y="356884"/>
                  </a:lnTo>
                  <a:lnTo>
                    <a:pt x="420842" y="351161"/>
                  </a:lnTo>
                  <a:lnTo>
                    <a:pt x="434159" y="345739"/>
                  </a:lnTo>
                  <a:lnTo>
                    <a:pt x="459867" y="332409"/>
                  </a:lnTo>
                  <a:lnTo>
                    <a:pt x="466284" y="328945"/>
                  </a:lnTo>
                  <a:lnTo>
                    <a:pt x="472634" y="325255"/>
                  </a:lnTo>
                  <a:lnTo>
                    <a:pt x="479661" y="321565"/>
                  </a:lnTo>
                  <a:lnTo>
                    <a:pt x="486568" y="317573"/>
                  </a:lnTo>
                  <a:lnTo>
                    <a:pt x="493354" y="313206"/>
                  </a:lnTo>
                  <a:lnTo>
                    <a:pt x="500148" y="308762"/>
                  </a:lnTo>
                  <a:lnTo>
                    <a:pt x="507062" y="304771"/>
                  </a:lnTo>
                  <a:lnTo>
                    <a:pt x="514119" y="301156"/>
                  </a:lnTo>
                  <a:lnTo>
                    <a:pt x="972819" y="301156"/>
                  </a:lnTo>
                  <a:lnTo>
                    <a:pt x="972819" y="269938"/>
                  </a:lnTo>
                  <a:lnTo>
                    <a:pt x="948714" y="234203"/>
                  </a:lnTo>
                  <a:lnTo>
                    <a:pt x="921422" y="199765"/>
                  </a:lnTo>
                  <a:lnTo>
                    <a:pt x="891613" y="167550"/>
                  </a:lnTo>
                  <a:lnTo>
                    <a:pt x="859436" y="137703"/>
                  </a:lnTo>
                  <a:lnTo>
                    <a:pt x="825037" y="110373"/>
                  </a:lnTo>
                  <a:lnTo>
                    <a:pt x="788707" y="85789"/>
                  </a:lnTo>
                  <a:lnTo>
                    <a:pt x="750328" y="63931"/>
                  </a:lnTo>
                  <a:lnTo>
                    <a:pt x="710170" y="45028"/>
                  </a:lnTo>
                  <a:lnTo>
                    <a:pt x="668380" y="29228"/>
                  </a:lnTo>
                  <a:lnTo>
                    <a:pt x="625104" y="16678"/>
                  </a:lnTo>
                  <a:lnTo>
                    <a:pt x="580489" y="7525"/>
                  </a:lnTo>
                  <a:lnTo>
                    <a:pt x="534683" y="1917"/>
                  </a:lnTo>
                  <a:lnTo>
                    <a:pt x="487832" y="0"/>
                  </a:lnTo>
                  <a:close/>
                </a:path>
                <a:path w="972819" h="1144270">
                  <a:moveTo>
                    <a:pt x="972819" y="301156"/>
                  </a:moveTo>
                  <a:lnTo>
                    <a:pt x="550082" y="301156"/>
                  </a:lnTo>
                  <a:lnTo>
                    <a:pt x="550082" y="814840"/>
                  </a:lnTo>
                  <a:lnTo>
                    <a:pt x="972819" y="814840"/>
                  </a:lnTo>
                  <a:lnTo>
                    <a:pt x="972819" y="301156"/>
                  </a:lnTo>
                  <a:close/>
                </a:path>
                <a:path w="972819" h="1144270">
                  <a:moveTo>
                    <a:pt x="463139" y="399283"/>
                  </a:moveTo>
                  <a:lnTo>
                    <a:pt x="427468" y="420406"/>
                  </a:lnTo>
                  <a:lnTo>
                    <a:pt x="385195" y="436560"/>
                  </a:lnTo>
                  <a:lnTo>
                    <a:pt x="351218" y="445823"/>
                  </a:lnTo>
                  <a:lnTo>
                    <a:pt x="463139" y="445823"/>
                  </a:lnTo>
                  <a:lnTo>
                    <a:pt x="463139" y="399283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0690" y="1690370"/>
              <a:ext cx="972819" cy="1460500"/>
            </a:xfrm>
            <a:custGeom>
              <a:avLst/>
              <a:gdLst/>
              <a:ahLst/>
              <a:cxnLst/>
              <a:rect l="l" t="t" r="r" b="b"/>
              <a:pathLst>
                <a:path w="972819" h="1460500">
                  <a:moveTo>
                    <a:pt x="0" y="1460500"/>
                  </a:moveTo>
                  <a:lnTo>
                    <a:pt x="972819" y="1460500"/>
                  </a:lnTo>
                  <a:lnTo>
                    <a:pt x="972819" y="0"/>
                  </a:lnTo>
                  <a:lnTo>
                    <a:pt x="0" y="0"/>
                  </a:lnTo>
                  <a:lnTo>
                    <a:pt x="0" y="14605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358890" y="2215514"/>
            <a:ext cx="3489325" cy="70548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algn="just">
              <a:lnSpc>
                <a:spcPts val="1280"/>
              </a:lnSpc>
              <a:spcBef>
                <a:spcPts val="335"/>
              </a:spcBef>
            </a:pPr>
            <a:r>
              <a:rPr sz="1250" b="1" dirty="0">
                <a:latin typeface="Georgia"/>
                <a:cs typeface="Georgia"/>
              </a:rPr>
              <a:t>Universalidad:</a:t>
            </a:r>
            <a:r>
              <a:rPr sz="1250" b="1" spc="-1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En el</a:t>
            </a:r>
            <a:r>
              <a:rPr sz="1250" spc="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PEF</a:t>
            </a:r>
            <a:r>
              <a:rPr sz="1250" spc="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se incluyan todos </a:t>
            </a:r>
            <a:r>
              <a:rPr sz="1250" spc="-25" dirty="0">
                <a:latin typeface="Georgia"/>
                <a:cs typeface="Georgia"/>
              </a:rPr>
              <a:t>los </a:t>
            </a:r>
            <a:r>
              <a:rPr sz="1250" dirty="0">
                <a:latin typeface="Georgia"/>
                <a:cs typeface="Georgia"/>
              </a:rPr>
              <a:t>gastos</a:t>
            </a:r>
            <a:r>
              <a:rPr sz="1250" spc="17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e</a:t>
            </a:r>
            <a:r>
              <a:rPr sz="1250" spc="18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ingresos,</a:t>
            </a:r>
            <a:r>
              <a:rPr sz="1250" spc="17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considerando</a:t>
            </a:r>
            <a:r>
              <a:rPr sz="1250" spc="17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los</a:t>
            </a:r>
            <a:r>
              <a:rPr sz="1250" spc="180" dirty="0">
                <a:latin typeface="Georgia"/>
                <a:cs typeface="Georgia"/>
              </a:rPr>
              <a:t>  </a:t>
            </a:r>
            <a:r>
              <a:rPr sz="1250" spc="-10" dirty="0">
                <a:latin typeface="Georgia"/>
                <a:cs typeface="Georgia"/>
              </a:rPr>
              <a:t>montos </a:t>
            </a:r>
            <a:r>
              <a:rPr sz="1250" dirty="0">
                <a:latin typeface="Georgia"/>
                <a:cs typeface="Georgia"/>
              </a:rPr>
              <a:t>totales</a:t>
            </a:r>
            <a:r>
              <a:rPr sz="1250" spc="47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(brutos)</a:t>
            </a:r>
            <a:r>
              <a:rPr sz="1250" spc="48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para</a:t>
            </a:r>
            <a:r>
              <a:rPr sz="1250" spc="48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que</a:t>
            </a:r>
            <a:r>
              <a:rPr sz="1250" spc="46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46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PEF</a:t>
            </a:r>
            <a:r>
              <a:rPr sz="1250" spc="475" dirty="0">
                <a:latin typeface="Georgia"/>
                <a:cs typeface="Georgia"/>
              </a:rPr>
              <a:t>  </a:t>
            </a:r>
            <a:r>
              <a:rPr sz="1250" spc="-25" dirty="0">
                <a:latin typeface="Georgia"/>
                <a:cs typeface="Georgia"/>
              </a:rPr>
              <a:t>sea </a:t>
            </a:r>
            <a:r>
              <a:rPr sz="1250" spc="-10" dirty="0">
                <a:latin typeface="Georgia"/>
                <a:cs typeface="Georgia"/>
              </a:rPr>
              <a:t>comprehensivo.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237479" y="1684020"/>
            <a:ext cx="985519" cy="1473200"/>
            <a:chOff x="5237479" y="1684020"/>
            <a:chExt cx="985519" cy="1473200"/>
          </a:xfrm>
        </p:grpSpPr>
        <p:sp>
          <p:nvSpPr>
            <p:cNvPr id="10" name="object 10"/>
            <p:cNvSpPr/>
            <p:nvPr/>
          </p:nvSpPr>
          <p:spPr>
            <a:xfrm>
              <a:off x="5243829" y="1849547"/>
              <a:ext cx="972819" cy="1144270"/>
            </a:xfrm>
            <a:custGeom>
              <a:avLst/>
              <a:gdLst/>
              <a:ahLst/>
              <a:cxnLst/>
              <a:rect l="l" t="t" r="r" b="b"/>
              <a:pathLst>
                <a:path w="972820" h="1144270">
                  <a:moveTo>
                    <a:pt x="487817" y="0"/>
                  </a:moveTo>
                  <a:lnTo>
                    <a:pt x="440511" y="1896"/>
                  </a:lnTo>
                  <a:lnTo>
                    <a:pt x="394685" y="7487"/>
                  </a:lnTo>
                  <a:lnTo>
                    <a:pt x="350049" y="16625"/>
                  </a:lnTo>
                  <a:lnTo>
                    <a:pt x="306751" y="29163"/>
                  </a:lnTo>
                  <a:lnTo>
                    <a:pt x="264937" y="44955"/>
                  </a:lnTo>
                  <a:lnTo>
                    <a:pt x="224755" y="63851"/>
                  </a:lnTo>
                  <a:lnTo>
                    <a:pt x="186230" y="85789"/>
                  </a:lnTo>
                  <a:lnTo>
                    <a:pt x="149769" y="110457"/>
                  </a:lnTo>
                  <a:lnTo>
                    <a:pt x="115382" y="137785"/>
                  </a:lnTo>
                  <a:lnTo>
                    <a:pt x="83213" y="167628"/>
                  </a:lnTo>
                  <a:lnTo>
                    <a:pt x="53411" y="199839"/>
                  </a:lnTo>
                  <a:lnTo>
                    <a:pt x="26122" y="234269"/>
                  </a:lnTo>
                  <a:lnTo>
                    <a:pt x="1525" y="270716"/>
                  </a:lnTo>
                  <a:lnTo>
                    <a:pt x="0" y="870663"/>
                  </a:lnTo>
                  <a:lnTo>
                    <a:pt x="1525" y="873348"/>
                  </a:lnTo>
                  <a:lnTo>
                    <a:pt x="26167" y="909860"/>
                  </a:lnTo>
                  <a:lnTo>
                    <a:pt x="53470" y="944298"/>
                  </a:lnTo>
                  <a:lnTo>
                    <a:pt x="83287" y="976513"/>
                  </a:lnTo>
                  <a:lnTo>
                    <a:pt x="115471" y="1006358"/>
                  </a:lnTo>
                  <a:lnTo>
                    <a:pt x="149875" y="1033688"/>
                  </a:lnTo>
                  <a:lnTo>
                    <a:pt x="186353" y="1058353"/>
                  </a:lnTo>
                  <a:lnTo>
                    <a:pt x="224756" y="1080207"/>
                  </a:lnTo>
                  <a:lnTo>
                    <a:pt x="264938" y="1099103"/>
                  </a:lnTo>
                  <a:lnTo>
                    <a:pt x="306751" y="1114894"/>
                  </a:lnTo>
                  <a:lnTo>
                    <a:pt x="350049" y="1127431"/>
                  </a:lnTo>
                  <a:lnTo>
                    <a:pt x="394685" y="1136569"/>
                  </a:lnTo>
                  <a:lnTo>
                    <a:pt x="440511" y="1142160"/>
                  </a:lnTo>
                  <a:lnTo>
                    <a:pt x="487381" y="1144056"/>
                  </a:lnTo>
                  <a:lnTo>
                    <a:pt x="534254" y="1142160"/>
                  </a:lnTo>
                  <a:lnTo>
                    <a:pt x="580083" y="1136569"/>
                  </a:lnTo>
                  <a:lnTo>
                    <a:pt x="624720" y="1127431"/>
                  </a:lnTo>
                  <a:lnTo>
                    <a:pt x="668019" y="1114894"/>
                  </a:lnTo>
                  <a:lnTo>
                    <a:pt x="709832" y="1099103"/>
                  </a:lnTo>
                  <a:lnTo>
                    <a:pt x="750013" y="1080207"/>
                  </a:lnTo>
                  <a:lnTo>
                    <a:pt x="788414" y="1058353"/>
                  </a:lnTo>
                  <a:lnTo>
                    <a:pt x="824889" y="1033688"/>
                  </a:lnTo>
                  <a:lnTo>
                    <a:pt x="859290" y="1006359"/>
                  </a:lnTo>
                  <a:lnTo>
                    <a:pt x="891471" y="976513"/>
                  </a:lnTo>
                  <a:lnTo>
                    <a:pt x="921285" y="944298"/>
                  </a:lnTo>
                  <a:lnTo>
                    <a:pt x="948584" y="909861"/>
                  </a:lnTo>
                  <a:lnTo>
                    <a:pt x="972819" y="873945"/>
                  </a:lnTo>
                  <a:lnTo>
                    <a:pt x="972819" y="828531"/>
                  </a:lnTo>
                  <a:lnTo>
                    <a:pt x="324013" y="828531"/>
                  </a:lnTo>
                  <a:lnTo>
                    <a:pt x="324013" y="780529"/>
                  </a:lnTo>
                  <a:lnTo>
                    <a:pt x="330057" y="736005"/>
                  </a:lnTo>
                  <a:lnTo>
                    <a:pt x="348150" y="696462"/>
                  </a:lnTo>
                  <a:lnTo>
                    <a:pt x="375571" y="662466"/>
                  </a:lnTo>
                  <a:lnTo>
                    <a:pt x="409948" y="632594"/>
                  </a:lnTo>
                  <a:lnTo>
                    <a:pt x="450420" y="604657"/>
                  </a:lnTo>
                  <a:lnTo>
                    <a:pt x="477075" y="587942"/>
                  </a:lnTo>
                  <a:lnTo>
                    <a:pt x="488919" y="579801"/>
                  </a:lnTo>
                  <a:lnTo>
                    <a:pt x="519559" y="554797"/>
                  </a:lnTo>
                  <a:lnTo>
                    <a:pt x="545351" y="522622"/>
                  </a:lnTo>
                  <a:lnTo>
                    <a:pt x="558386" y="480022"/>
                  </a:lnTo>
                  <a:lnTo>
                    <a:pt x="559336" y="461939"/>
                  </a:lnTo>
                  <a:lnTo>
                    <a:pt x="559025" y="454052"/>
                  </a:lnTo>
                  <a:lnTo>
                    <a:pt x="558085" y="446228"/>
                  </a:lnTo>
                  <a:lnTo>
                    <a:pt x="556576" y="438819"/>
                  </a:lnTo>
                  <a:lnTo>
                    <a:pt x="350993" y="438819"/>
                  </a:lnTo>
                  <a:lnTo>
                    <a:pt x="350993" y="360800"/>
                  </a:lnTo>
                  <a:lnTo>
                    <a:pt x="395085" y="331942"/>
                  </a:lnTo>
                  <a:lnTo>
                    <a:pt x="448904" y="317733"/>
                  </a:lnTo>
                  <a:lnTo>
                    <a:pt x="486914" y="315314"/>
                  </a:lnTo>
                  <a:lnTo>
                    <a:pt x="972819" y="315314"/>
                  </a:lnTo>
                  <a:lnTo>
                    <a:pt x="972819" y="269943"/>
                  </a:lnTo>
                  <a:lnTo>
                    <a:pt x="948711" y="234203"/>
                  </a:lnTo>
                  <a:lnTo>
                    <a:pt x="921418" y="199765"/>
                  </a:lnTo>
                  <a:lnTo>
                    <a:pt x="891609" y="167550"/>
                  </a:lnTo>
                  <a:lnTo>
                    <a:pt x="859432" y="137703"/>
                  </a:lnTo>
                  <a:lnTo>
                    <a:pt x="825032" y="110373"/>
                  </a:lnTo>
                  <a:lnTo>
                    <a:pt x="788703" y="85790"/>
                  </a:lnTo>
                  <a:lnTo>
                    <a:pt x="750323" y="63931"/>
                  </a:lnTo>
                  <a:lnTo>
                    <a:pt x="710164" y="45028"/>
                  </a:lnTo>
                  <a:lnTo>
                    <a:pt x="668372" y="29228"/>
                  </a:lnTo>
                  <a:lnTo>
                    <a:pt x="625094" y="16678"/>
                  </a:lnTo>
                  <a:lnTo>
                    <a:pt x="580478" y="7525"/>
                  </a:lnTo>
                  <a:lnTo>
                    <a:pt x="534670" y="1917"/>
                  </a:lnTo>
                  <a:lnTo>
                    <a:pt x="487817" y="0"/>
                  </a:lnTo>
                  <a:close/>
                </a:path>
                <a:path w="972820" h="1144270">
                  <a:moveTo>
                    <a:pt x="972819" y="315314"/>
                  </a:moveTo>
                  <a:lnTo>
                    <a:pt x="486914" y="315314"/>
                  </a:lnTo>
                  <a:lnTo>
                    <a:pt x="502256" y="315807"/>
                  </a:lnTo>
                  <a:lnTo>
                    <a:pt x="517256" y="317460"/>
                  </a:lnTo>
                  <a:lnTo>
                    <a:pt x="559980" y="329113"/>
                  </a:lnTo>
                  <a:lnTo>
                    <a:pt x="595826" y="350558"/>
                  </a:lnTo>
                  <a:lnTo>
                    <a:pt x="622403" y="381460"/>
                  </a:lnTo>
                  <a:lnTo>
                    <a:pt x="638042" y="422280"/>
                  </a:lnTo>
                  <a:lnTo>
                    <a:pt x="640817" y="452299"/>
                  </a:lnTo>
                  <a:lnTo>
                    <a:pt x="640550" y="465947"/>
                  </a:lnTo>
                  <a:lnTo>
                    <a:pt x="634572" y="506295"/>
                  </a:lnTo>
                  <a:lnTo>
                    <a:pt x="620543" y="541981"/>
                  </a:lnTo>
                  <a:lnTo>
                    <a:pt x="596813" y="575484"/>
                  </a:lnTo>
                  <a:lnTo>
                    <a:pt x="563421" y="606701"/>
                  </a:lnTo>
                  <a:lnTo>
                    <a:pt x="520815" y="636992"/>
                  </a:lnTo>
                  <a:lnTo>
                    <a:pt x="507703" y="645345"/>
                  </a:lnTo>
                  <a:lnTo>
                    <a:pt x="495340" y="653379"/>
                  </a:lnTo>
                  <a:lnTo>
                    <a:pt x="463498" y="675145"/>
                  </a:lnTo>
                  <a:lnTo>
                    <a:pt x="430633" y="703892"/>
                  </a:lnTo>
                  <a:lnTo>
                    <a:pt x="409194" y="743206"/>
                  </a:lnTo>
                  <a:lnTo>
                    <a:pt x="407390" y="760528"/>
                  </a:lnTo>
                  <a:lnTo>
                    <a:pt x="650673" y="760528"/>
                  </a:lnTo>
                  <a:lnTo>
                    <a:pt x="650748" y="828531"/>
                  </a:lnTo>
                  <a:lnTo>
                    <a:pt x="972819" y="828531"/>
                  </a:lnTo>
                  <a:lnTo>
                    <a:pt x="972819" y="315314"/>
                  </a:lnTo>
                  <a:close/>
                </a:path>
                <a:path w="972820" h="1144270">
                  <a:moveTo>
                    <a:pt x="479391" y="379853"/>
                  </a:moveTo>
                  <a:lnTo>
                    <a:pt x="427631" y="388834"/>
                  </a:lnTo>
                  <a:lnTo>
                    <a:pt x="379621" y="415088"/>
                  </a:lnTo>
                  <a:lnTo>
                    <a:pt x="350993" y="438819"/>
                  </a:lnTo>
                  <a:lnTo>
                    <a:pt x="556576" y="438819"/>
                  </a:lnTo>
                  <a:lnTo>
                    <a:pt x="539549" y="404629"/>
                  </a:lnTo>
                  <a:lnTo>
                    <a:pt x="506088" y="383496"/>
                  </a:lnTo>
                  <a:lnTo>
                    <a:pt x="479391" y="379853"/>
                  </a:lnTo>
                  <a:close/>
                </a:path>
              </a:pathLst>
            </a:custGeom>
            <a:solidFill>
              <a:srgbClr val="C0D6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43829" y="1690370"/>
              <a:ext cx="972819" cy="1460500"/>
            </a:xfrm>
            <a:custGeom>
              <a:avLst/>
              <a:gdLst/>
              <a:ahLst/>
              <a:cxnLst/>
              <a:rect l="l" t="t" r="r" b="b"/>
              <a:pathLst>
                <a:path w="972820" h="1460500">
                  <a:moveTo>
                    <a:pt x="0" y="1460500"/>
                  </a:moveTo>
                  <a:lnTo>
                    <a:pt x="972820" y="1460500"/>
                  </a:lnTo>
                  <a:lnTo>
                    <a:pt x="972820" y="0"/>
                  </a:lnTo>
                  <a:lnTo>
                    <a:pt x="0" y="0"/>
                  </a:lnTo>
                  <a:lnTo>
                    <a:pt x="0" y="14605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553844" y="3886200"/>
            <a:ext cx="3489325" cy="54292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algn="just">
              <a:lnSpc>
                <a:spcPts val="1280"/>
              </a:lnSpc>
              <a:spcBef>
                <a:spcPts val="335"/>
              </a:spcBef>
            </a:pPr>
            <a:r>
              <a:rPr sz="1250" b="1" dirty="0">
                <a:latin typeface="Georgia"/>
                <a:cs typeface="Georgia"/>
              </a:rPr>
              <a:t>Temporalidad: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-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presupuesto</a:t>
            </a:r>
            <a:r>
              <a:rPr sz="1250" spc="2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debe</a:t>
            </a:r>
            <a:r>
              <a:rPr sz="1250" spc="1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ejecutarse </a:t>
            </a:r>
            <a:r>
              <a:rPr sz="1250" dirty="0">
                <a:latin typeface="Georgia"/>
                <a:cs typeface="Georgia"/>
              </a:rPr>
              <a:t>en</a:t>
            </a:r>
            <a:r>
              <a:rPr sz="1250" spc="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el</a:t>
            </a:r>
            <a:r>
              <a:rPr sz="1250" spc="6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plazo</a:t>
            </a:r>
            <a:r>
              <a:rPr sz="1250" spc="6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un</a:t>
            </a:r>
            <a:r>
              <a:rPr sz="1250" spc="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año.</a:t>
            </a:r>
            <a:r>
              <a:rPr sz="1250" spc="4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4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autorización</a:t>
            </a:r>
            <a:r>
              <a:rPr sz="1250" spc="6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se</a:t>
            </a:r>
            <a:r>
              <a:rPr sz="1250" spc="5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da</a:t>
            </a:r>
            <a:r>
              <a:rPr sz="1250" spc="65" dirty="0">
                <a:latin typeface="Georgia"/>
                <a:cs typeface="Georgia"/>
              </a:rPr>
              <a:t> </a:t>
            </a:r>
            <a:r>
              <a:rPr sz="1250" spc="-25" dirty="0">
                <a:latin typeface="Georgia"/>
                <a:cs typeface="Georgia"/>
              </a:rPr>
              <a:t>por </a:t>
            </a:r>
            <a:r>
              <a:rPr sz="1250" dirty="0">
                <a:latin typeface="Georgia"/>
                <a:cs typeface="Georgia"/>
              </a:rPr>
              <a:t>un</a:t>
            </a:r>
            <a:r>
              <a:rPr sz="1250" spc="8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año</a:t>
            </a:r>
            <a:r>
              <a:rPr sz="1250" spc="9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7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debe</a:t>
            </a:r>
            <a:r>
              <a:rPr sz="1250" spc="8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ser</a:t>
            </a:r>
            <a:r>
              <a:rPr sz="1250" spc="9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renovada</a:t>
            </a:r>
            <a:r>
              <a:rPr sz="1250" spc="7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(equilibrio</a:t>
            </a:r>
            <a:r>
              <a:rPr sz="1250" spc="10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político).</a:t>
            </a:r>
            <a:endParaRPr sz="125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53844" y="4373879"/>
            <a:ext cx="3488690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dirty="0">
                <a:latin typeface="Georgia"/>
                <a:cs typeface="Georgia"/>
              </a:rPr>
              <a:t>Contribuye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a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un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mejor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control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del</a:t>
            </a:r>
            <a:r>
              <a:rPr sz="1250" spc="15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gasto</a:t>
            </a:r>
            <a:r>
              <a:rPr sz="1250" spc="145" dirty="0">
                <a:latin typeface="Georgia"/>
                <a:cs typeface="Georgia"/>
              </a:rPr>
              <a:t>  </a:t>
            </a:r>
            <a:r>
              <a:rPr sz="1250" spc="-50" dirty="0">
                <a:latin typeface="Georgia"/>
                <a:cs typeface="Georgia"/>
              </a:rPr>
              <a:t>y</a:t>
            </a:r>
            <a:endParaRPr sz="125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53844" y="4536122"/>
            <a:ext cx="21088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dirty="0">
                <a:latin typeface="Georgia"/>
                <a:cs typeface="Georgia"/>
              </a:rPr>
              <a:t>precisión</a:t>
            </a:r>
            <a:r>
              <a:rPr sz="1250" spc="-3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-1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las</a:t>
            </a:r>
            <a:r>
              <a:rPr sz="1250" spc="-10" dirty="0">
                <a:latin typeface="Georgia"/>
                <a:cs typeface="Georgia"/>
              </a:rPr>
              <a:t> proyecciones.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34340" y="3434079"/>
            <a:ext cx="985519" cy="1473200"/>
            <a:chOff x="434340" y="3434079"/>
            <a:chExt cx="985519" cy="1473200"/>
          </a:xfrm>
        </p:grpSpPr>
        <p:sp>
          <p:nvSpPr>
            <p:cNvPr id="16" name="object 16"/>
            <p:cNvSpPr/>
            <p:nvPr/>
          </p:nvSpPr>
          <p:spPr>
            <a:xfrm>
              <a:off x="440689" y="3599607"/>
              <a:ext cx="972819" cy="1144270"/>
            </a:xfrm>
            <a:custGeom>
              <a:avLst/>
              <a:gdLst/>
              <a:ahLst/>
              <a:cxnLst/>
              <a:rect l="l" t="t" r="r" b="b"/>
              <a:pathLst>
                <a:path w="972819" h="1144270">
                  <a:moveTo>
                    <a:pt x="487832" y="0"/>
                  </a:moveTo>
                  <a:lnTo>
                    <a:pt x="440510" y="1896"/>
                  </a:lnTo>
                  <a:lnTo>
                    <a:pt x="394682" y="7487"/>
                  </a:lnTo>
                  <a:lnTo>
                    <a:pt x="350045" y="16625"/>
                  </a:lnTo>
                  <a:lnTo>
                    <a:pt x="306745" y="29163"/>
                  </a:lnTo>
                  <a:lnTo>
                    <a:pt x="264930" y="44955"/>
                  </a:lnTo>
                  <a:lnTo>
                    <a:pt x="224747" y="63851"/>
                  </a:lnTo>
                  <a:lnTo>
                    <a:pt x="186219" y="85790"/>
                  </a:lnTo>
                  <a:lnTo>
                    <a:pt x="149757" y="110458"/>
                  </a:lnTo>
                  <a:lnTo>
                    <a:pt x="115367" y="137787"/>
                  </a:lnTo>
                  <a:lnTo>
                    <a:pt x="83196" y="167630"/>
                  </a:lnTo>
                  <a:lnTo>
                    <a:pt x="53392" y="199841"/>
                  </a:lnTo>
                  <a:lnTo>
                    <a:pt x="26101" y="234273"/>
                  </a:lnTo>
                  <a:lnTo>
                    <a:pt x="1505" y="270716"/>
                  </a:lnTo>
                  <a:lnTo>
                    <a:pt x="0" y="870738"/>
                  </a:lnTo>
                  <a:lnTo>
                    <a:pt x="1489" y="873362"/>
                  </a:lnTo>
                  <a:lnTo>
                    <a:pt x="26150" y="909899"/>
                  </a:lnTo>
                  <a:lnTo>
                    <a:pt x="53454" y="944336"/>
                  </a:lnTo>
                  <a:lnTo>
                    <a:pt x="83273" y="976551"/>
                  </a:lnTo>
                  <a:lnTo>
                    <a:pt x="115459" y="1006397"/>
                  </a:lnTo>
                  <a:lnTo>
                    <a:pt x="149865" y="1033725"/>
                  </a:lnTo>
                  <a:lnTo>
                    <a:pt x="186344" y="1058390"/>
                  </a:lnTo>
                  <a:lnTo>
                    <a:pt x="224748" y="1080243"/>
                  </a:lnTo>
                  <a:lnTo>
                    <a:pt x="264932" y="1099139"/>
                  </a:lnTo>
                  <a:lnTo>
                    <a:pt x="306748" y="1114928"/>
                  </a:lnTo>
                  <a:lnTo>
                    <a:pt x="350049" y="1127465"/>
                  </a:lnTo>
                  <a:lnTo>
                    <a:pt x="394690" y="1136602"/>
                  </a:lnTo>
                  <a:lnTo>
                    <a:pt x="440535" y="1142191"/>
                  </a:lnTo>
                  <a:lnTo>
                    <a:pt x="487350" y="1144086"/>
                  </a:lnTo>
                  <a:lnTo>
                    <a:pt x="534236" y="1142189"/>
                  </a:lnTo>
                  <a:lnTo>
                    <a:pt x="580064" y="1136597"/>
                  </a:lnTo>
                  <a:lnTo>
                    <a:pt x="624700" y="1127458"/>
                  </a:lnTo>
                  <a:lnTo>
                    <a:pt x="667998" y="1114919"/>
                  </a:lnTo>
                  <a:lnTo>
                    <a:pt x="709811" y="1099128"/>
                  </a:lnTo>
                  <a:lnTo>
                    <a:pt x="749992" y="1080230"/>
                  </a:lnTo>
                  <a:lnTo>
                    <a:pt x="788394" y="1058375"/>
                  </a:lnTo>
                  <a:lnTo>
                    <a:pt x="824871" y="1033708"/>
                  </a:lnTo>
                  <a:lnTo>
                    <a:pt x="859274" y="1006378"/>
                  </a:lnTo>
                  <a:lnTo>
                    <a:pt x="891458" y="976531"/>
                  </a:lnTo>
                  <a:lnTo>
                    <a:pt x="921274" y="944314"/>
                  </a:lnTo>
                  <a:lnTo>
                    <a:pt x="948576" y="909875"/>
                  </a:lnTo>
                  <a:lnTo>
                    <a:pt x="972819" y="873955"/>
                  </a:lnTo>
                  <a:lnTo>
                    <a:pt x="972819" y="831558"/>
                  </a:lnTo>
                  <a:lnTo>
                    <a:pt x="457918" y="831558"/>
                  </a:lnTo>
                  <a:lnTo>
                    <a:pt x="438707" y="831184"/>
                  </a:lnTo>
                  <a:lnTo>
                    <a:pt x="400457" y="827800"/>
                  </a:lnTo>
                  <a:lnTo>
                    <a:pt x="350432" y="817148"/>
                  </a:lnTo>
                  <a:lnTo>
                    <a:pt x="321034" y="727482"/>
                  </a:lnTo>
                  <a:lnTo>
                    <a:pt x="557385" y="727482"/>
                  </a:lnTo>
                  <a:lnTo>
                    <a:pt x="558132" y="726488"/>
                  </a:lnTo>
                  <a:lnTo>
                    <a:pt x="563060" y="717052"/>
                  </a:lnTo>
                  <a:lnTo>
                    <a:pt x="566521" y="707043"/>
                  </a:lnTo>
                  <a:lnTo>
                    <a:pt x="568458" y="696631"/>
                  </a:lnTo>
                  <a:lnTo>
                    <a:pt x="568816" y="685988"/>
                  </a:lnTo>
                  <a:lnTo>
                    <a:pt x="568413" y="675095"/>
                  </a:lnTo>
                  <a:lnTo>
                    <a:pt x="552870" y="635897"/>
                  </a:lnTo>
                  <a:lnTo>
                    <a:pt x="519903" y="610949"/>
                  </a:lnTo>
                  <a:lnTo>
                    <a:pt x="473842" y="598215"/>
                  </a:lnTo>
                  <a:lnTo>
                    <a:pt x="433436" y="595467"/>
                  </a:lnTo>
                  <a:lnTo>
                    <a:pt x="387001" y="595467"/>
                  </a:lnTo>
                  <a:lnTo>
                    <a:pt x="387001" y="531448"/>
                  </a:lnTo>
                  <a:lnTo>
                    <a:pt x="430969" y="531448"/>
                  </a:lnTo>
                  <a:lnTo>
                    <a:pt x="478698" y="526930"/>
                  </a:lnTo>
                  <a:lnTo>
                    <a:pt x="516151" y="512169"/>
                  </a:lnTo>
                  <a:lnTo>
                    <a:pt x="544665" y="476647"/>
                  </a:lnTo>
                  <a:lnTo>
                    <a:pt x="549405" y="446953"/>
                  </a:lnTo>
                  <a:lnTo>
                    <a:pt x="549138" y="437781"/>
                  </a:lnTo>
                  <a:lnTo>
                    <a:pt x="547665" y="428766"/>
                  </a:lnTo>
                  <a:lnTo>
                    <a:pt x="544993" y="420032"/>
                  </a:lnTo>
                  <a:lnTo>
                    <a:pt x="541479" y="412461"/>
                  </a:lnTo>
                  <a:lnTo>
                    <a:pt x="342461" y="412461"/>
                  </a:lnTo>
                  <a:lnTo>
                    <a:pt x="342461" y="341446"/>
                  </a:lnTo>
                  <a:lnTo>
                    <a:pt x="386453" y="323602"/>
                  </a:lnTo>
                  <a:lnTo>
                    <a:pt x="435960" y="314175"/>
                  </a:lnTo>
                  <a:lnTo>
                    <a:pt x="470497" y="312452"/>
                  </a:lnTo>
                  <a:lnTo>
                    <a:pt x="972819" y="312452"/>
                  </a:lnTo>
                  <a:lnTo>
                    <a:pt x="972819" y="269946"/>
                  </a:lnTo>
                  <a:lnTo>
                    <a:pt x="948709" y="234203"/>
                  </a:lnTo>
                  <a:lnTo>
                    <a:pt x="921417" y="199765"/>
                  </a:lnTo>
                  <a:lnTo>
                    <a:pt x="891609" y="167550"/>
                  </a:lnTo>
                  <a:lnTo>
                    <a:pt x="859432" y="137703"/>
                  </a:lnTo>
                  <a:lnTo>
                    <a:pt x="825034" y="110373"/>
                  </a:lnTo>
                  <a:lnTo>
                    <a:pt x="788707" y="85790"/>
                  </a:lnTo>
                  <a:lnTo>
                    <a:pt x="750328" y="63931"/>
                  </a:lnTo>
                  <a:lnTo>
                    <a:pt x="710170" y="45028"/>
                  </a:lnTo>
                  <a:lnTo>
                    <a:pt x="668380" y="29228"/>
                  </a:lnTo>
                  <a:lnTo>
                    <a:pt x="625104" y="16678"/>
                  </a:lnTo>
                  <a:lnTo>
                    <a:pt x="580489" y="7525"/>
                  </a:lnTo>
                  <a:lnTo>
                    <a:pt x="534683" y="1917"/>
                  </a:lnTo>
                  <a:lnTo>
                    <a:pt x="487832" y="0"/>
                  </a:lnTo>
                  <a:close/>
                </a:path>
                <a:path w="972819" h="1144270">
                  <a:moveTo>
                    <a:pt x="972819" y="312452"/>
                  </a:moveTo>
                  <a:lnTo>
                    <a:pt x="470497" y="312452"/>
                  </a:lnTo>
                  <a:lnTo>
                    <a:pt x="485953" y="312904"/>
                  </a:lnTo>
                  <a:lnTo>
                    <a:pt x="501342" y="314260"/>
                  </a:lnTo>
                  <a:lnTo>
                    <a:pt x="545550" y="323546"/>
                  </a:lnTo>
                  <a:lnTo>
                    <a:pt x="584390" y="341973"/>
                  </a:lnTo>
                  <a:lnTo>
                    <a:pt x="613601" y="368936"/>
                  </a:lnTo>
                  <a:lnTo>
                    <a:pt x="631713" y="406296"/>
                  </a:lnTo>
                  <a:lnTo>
                    <a:pt x="634873" y="434451"/>
                  </a:lnTo>
                  <a:lnTo>
                    <a:pt x="633620" y="456756"/>
                  </a:lnTo>
                  <a:lnTo>
                    <a:pt x="619066" y="498342"/>
                  </a:lnTo>
                  <a:lnTo>
                    <a:pt x="589224" y="531937"/>
                  </a:lnTo>
                  <a:lnTo>
                    <a:pt x="549508" y="553871"/>
                  </a:lnTo>
                  <a:lnTo>
                    <a:pt x="527436" y="559997"/>
                  </a:lnTo>
                  <a:lnTo>
                    <a:pt x="539604" y="561705"/>
                  </a:lnTo>
                  <a:lnTo>
                    <a:pt x="585861" y="577064"/>
                  </a:lnTo>
                  <a:lnTo>
                    <a:pt x="623999" y="605492"/>
                  </a:lnTo>
                  <a:lnTo>
                    <a:pt x="648508" y="645482"/>
                  </a:lnTo>
                  <a:lnTo>
                    <a:pt x="654359" y="681078"/>
                  </a:lnTo>
                  <a:lnTo>
                    <a:pt x="653604" y="697987"/>
                  </a:lnTo>
                  <a:lnTo>
                    <a:pt x="638560" y="746038"/>
                  </a:lnTo>
                  <a:lnTo>
                    <a:pt x="608449" y="783168"/>
                  </a:lnTo>
                  <a:lnTo>
                    <a:pt x="565759" y="810167"/>
                  </a:lnTo>
                  <a:lnTo>
                    <a:pt x="514623" y="826123"/>
                  </a:lnTo>
                  <a:lnTo>
                    <a:pt x="457918" y="831558"/>
                  </a:lnTo>
                  <a:lnTo>
                    <a:pt x="972819" y="831558"/>
                  </a:lnTo>
                  <a:lnTo>
                    <a:pt x="972819" y="312452"/>
                  </a:lnTo>
                  <a:close/>
                </a:path>
                <a:path w="972819" h="1144270">
                  <a:moveTo>
                    <a:pt x="557385" y="727482"/>
                  </a:moveTo>
                  <a:lnTo>
                    <a:pt x="321034" y="727482"/>
                  </a:lnTo>
                  <a:lnTo>
                    <a:pt x="336516" y="737304"/>
                  </a:lnTo>
                  <a:lnTo>
                    <a:pt x="352778" y="745694"/>
                  </a:lnTo>
                  <a:lnTo>
                    <a:pt x="405260" y="762304"/>
                  </a:lnTo>
                  <a:lnTo>
                    <a:pt x="460416" y="767998"/>
                  </a:lnTo>
                  <a:lnTo>
                    <a:pt x="469340" y="767731"/>
                  </a:lnTo>
                  <a:lnTo>
                    <a:pt x="514063" y="759609"/>
                  </a:lnTo>
                  <a:lnTo>
                    <a:pt x="552515" y="733958"/>
                  </a:lnTo>
                  <a:lnTo>
                    <a:pt x="557385" y="727482"/>
                  </a:lnTo>
                  <a:close/>
                </a:path>
                <a:path w="972819" h="1144270">
                  <a:moveTo>
                    <a:pt x="463380" y="376389"/>
                  </a:moveTo>
                  <a:lnTo>
                    <a:pt x="416652" y="381599"/>
                  </a:lnTo>
                  <a:lnTo>
                    <a:pt x="370830" y="396515"/>
                  </a:lnTo>
                  <a:lnTo>
                    <a:pt x="342461" y="412461"/>
                  </a:lnTo>
                  <a:lnTo>
                    <a:pt x="541479" y="412461"/>
                  </a:lnTo>
                  <a:lnTo>
                    <a:pt x="513525" y="386571"/>
                  </a:lnTo>
                  <a:lnTo>
                    <a:pt x="470673" y="376616"/>
                  </a:lnTo>
                  <a:lnTo>
                    <a:pt x="463380" y="376389"/>
                  </a:lnTo>
                  <a:close/>
                </a:path>
              </a:pathLst>
            </a:custGeom>
            <a:solidFill>
              <a:srgbClr val="C0E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0690" y="3440429"/>
              <a:ext cx="972819" cy="1460500"/>
            </a:xfrm>
            <a:custGeom>
              <a:avLst/>
              <a:gdLst/>
              <a:ahLst/>
              <a:cxnLst/>
              <a:rect l="l" t="t" r="r" b="b"/>
              <a:pathLst>
                <a:path w="972819" h="1460500">
                  <a:moveTo>
                    <a:pt x="0" y="1460500"/>
                  </a:moveTo>
                  <a:lnTo>
                    <a:pt x="972819" y="1460500"/>
                  </a:lnTo>
                  <a:lnTo>
                    <a:pt x="972819" y="0"/>
                  </a:lnTo>
                  <a:lnTo>
                    <a:pt x="0" y="0"/>
                  </a:lnTo>
                  <a:lnTo>
                    <a:pt x="0" y="14605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358890" y="3804920"/>
            <a:ext cx="3489325" cy="103060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algn="just">
              <a:lnSpc>
                <a:spcPct val="85400"/>
              </a:lnSpc>
              <a:spcBef>
                <a:spcPts val="325"/>
              </a:spcBef>
            </a:pPr>
            <a:r>
              <a:rPr sz="1250" b="1" dirty="0">
                <a:latin typeface="Georgia"/>
                <a:cs typeface="Georgia"/>
              </a:rPr>
              <a:t>Especialidad:</a:t>
            </a:r>
            <a:r>
              <a:rPr sz="1250" b="1" spc="9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1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autorización</a:t>
            </a:r>
            <a:r>
              <a:rPr sz="1250" spc="10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del</a:t>
            </a:r>
            <a:r>
              <a:rPr sz="1250" spc="10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presupuesto </a:t>
            </a:r>
            <a:r>
              <a:rPr sz="1250" dirty="0">
                <a:latin typeface="Georgia"/>
                <a:cs typeface="Georgia"/>
              </a:rPr>
              <a:t>se</a:t>
            </a:r>
            <a:r>
              <a:rPr sz="1250" spc="3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da</a:t>
            </a:r>
            <a:r>
              <a:rPr sz="1250" spc="6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</a:t>
            </a:r>
            <a:r>
              <a:rPr sz="1250" spc="4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manera</a:t>
            </a:r>
            <a:r>
              <a:rPr sz="1250" spc="6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detallada</a:t>
            </a:r>
            <a:r>
              <a:rPr sz="1250" spc="4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no</a:t>
            </a:r>
            <a:r>
              <a:rPr sz="1250" spc="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general,</a:t>
            </a:r>
            <a:r>
              <a:rPr sz="1250" spc="39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con</a:t>
            </a:r>
            <a:r>
              <a:rPr sz="1250" spc="40" dirty="0">
                <a:latin typeface="Georgia"/>
                <a:cs typeface="Georgia"/>
              </a:rPr>
              <a:t> </a:t>
            </a:r>
            <a:r>
              <a:rPr sz="1250" spc="-25" dirty="0">
                <a:latin typeface="Georgia"/>
                <a:cs typeface="Georgia"/>
              </a:rPr>
              <a:t>dos </a:t>
            </a:r>
            <a:r>
              <a:rPr sz="1250" dirty="0">
                <a:latin typeface="Georgia"/>
                <a:cs typeface="Georgia"/>
              </a:rPr>
              <a:t>atributos.</a:t>
            </a:r>
            <a:r>
              <a:rPr sz="1250" spc="44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Cualitativo</a:t>
            </a:r>
            <a:r>
              <a:rPr sz="1250" spc="44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(gastos</a:t>
            </a:r>
            <a:r>
              <a:rPr sz="1250" spc="44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concretos</a:t>
            </a:r>
            <a:r>
              <a:rPr sz="1250" spc="434" dirty="0">
                <a:latin typeface="Georgia"/>
                <a:cs typeface="Georgia"/>
              </a:rPr>
              <a:t>  </a:t>
            </a:r>
            <a:r>
              <a:rPr sz="1250" spc="-60" dirty="0">
                <a:latin typeface="Georgia"/>
                <a:cs typeface="Georgia"/>
              </a:rPr>
              <a:t>y </a:t>
            </a:r>
            <a:r>
              <a:rPr sz="1250" dirty="0">
                <a:latin typeface="Georgia"/>
                <a:cs typeface="Georgia"/>
              </a:rPr>
              <a:t>especificados)</a:t>
            </a:r>
            <a:r>
              <a:rPr sz="1250" spc="16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y</a:t>
            </a:r>
            <a:r>
              <a:rPr sz="1250" spc="1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Cuantitativa</a:t>
            </a:r>
            <a:r>
              <a:rPr sz="1250" spc="15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(cantidad</a:t>
            </a:r>
            <a:r>
              <a:rPr sz="1250" spc="16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concreta </a:t>
            </a:r>
            <a:r>
              <a:rPr sz="1250" dirty="0">
                <a:latin typeface="Georgia"/>
                <a:cs typeface="Georgia"/>
              </a:rPr>
              <a:t>máxima).</a:t>
            </a:r>
            <a:r>
              <a:rPr sz="1250" spc="12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La</a:t>
            </a:r>
            <a:r>
              <a:rPr sz="1250" spc="13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herramienta</a:t>
            </a:r>
            <a:r>
              <a:rPr sz="1250" spc="135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fundamental</a:t>
            </a:r>
            <a:r>
              <a:rPr sz="1250" spc="130" dirty="0">
                <a:latin typeface="Georgia"/>
                <a:cs typeface="Georgia"/>
              </a:rPr>
              <a:t>  </a:t>
            </a:r>
            <a:r>
              <a:rPr sz="1250" dirty="0">
                <a:latin typeface="Georgia"/>
                <a:cs typeface="Georgia"/>
              </a:rPr>
              <a:t>es</a:t>
            </a:r>
            <a:r>
              <a:rPr sz="1250" spc="125" dirty="0">
                <a:latin typeface="Georgia"/>
                <a:cs typeface="Georgia"/>
              </a:rPr>
              <a:t>  </a:t>
            </a:r>
            <a:r>
              <a:rPr sz="1250" spc="-25" dirty="0">
                <a:latin typeface="Georgia"/>
                <a:cs typeface="Georgia"/>
              </a:rPr>
              <a:t>el </a:t>
            </a:r>
            <a:r>
              <a:rPr sz="1250" spc="-10" dirty="0">
                <a:latin typeface="Georgia"/>
                <a:cs typeface="Georgia"/>
              </a:rPr>
              <a:t>Clasificador</a:t>
            </a:r>
            <a:r>
              <a:rPr sz="1250" spc="-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por</a:t>
            </a:r>
            <a:r>
              <a:rPr sz="1250" spc="-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Objeto</a:t>
            </a:r>
            <a:r>
              <a:rPr sz="1250" spc="-20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del</a:t>
            </a:r>
            <a:r>
              <a:rPr sz="1250" spc="-5" dirty="0">
                <a:latin typeface="Georgia"/>
                <a:cs typeface="Georgia"/>
              </a:rPr>
              <a:t> </a:t>
            </a:r>
            <a:r>
              <a:rPr sz="1250" dirty="0">
                <a:latin typeface="Georgia"/>
                <a:cs typeface="Georgia"/>
              </a:rPr>
              <a:t>Gasto</a:t>
            </a:r>
            <a:r>
              <a:rPr sz="1250" spc="-40" dirty="0">
                <a:latin typeface="Georgia"/>
                <a:cs typeface="Georgia"/>
              </a:rPr>
              <a:t> </a:t>
            </a:r>
            <a:r>
              <a:rPr sz="1250" spc="-10" dirty="0">
                <a:latin typeface="Georgia"/>
                <a:cs typeface="Georgia"/>
              </a:rPr>
              <a:t>(COG).</a:t>
            </a:r>
            <a:endParaRPr sz="1250">
              <a:latin typeface="Georgia"/>
              <a:cs typeface="Georgi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237479" y="3434079"/>
            <a:ext cx="985519" cy="1473200"/>
            <a:chOff x="5237479" y="3434079"/>
            <a:chExt cx="985519" cy="1473200"/>
          </a:xfrm>
        </p:grpSpPr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00706" y="4012521"/>
              <a:ext cx="149885" cy="219003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243829" y="3599607"/>
              <a:ext cx="972819" cy="1144270"/>
            </a:xfrm>
            <a:custGeom>
              <a:avLst/>
              <a:gdLst/>
              <a:ahLst/>
              <a:cxnLst/>
              <a:rect l="l" t="t" r="r" b="b"/>
              <a:pathLst>
                <a:path w="972820" h="1144270">
                  <a:moveTo>
                    <a:pt x="487877" y="0"/>
                  </a:moveTo>
                  <a:lnTo>
                    <a:pt x="440510" y="1896"/>
                  </a:lnTo>
                  <a:lnTo>
                    <a:pt x="394682" y="7487"/>
                  </a:lnTo>
                  <a:lnTo>
                    <a:pt x="350045" y="16625"/>
                  </a:lnTo>
                  <a:lnTo>
                    <a:pt x="306745" y="29163"/>
                  </a:lnTo>
                  <a:lnTo>
                    <a:pt x="264930" y="44955"/>
                  </a:lnTo>
                  <a:lnTo>
                    <a:pt x="224747" y="63851"/>
                  </a:lnTo>
                  <a:lnTo>
                    <a:pt x="186342" y="85707"/>
                  </a:lnTo>
                  <a:lnTo>
                    <a:pt x="149863" y="110373"/>
                  </a:lnTo>
                  <a:lnTo>
                    <a:pt x="115335" y="137816"/>
                  </a:lnTo>
                  <a:lnTo>
                    <a:pt x="83165" y="167664"/>
                  </a:lnTo>
                  <a:lnTo>
                    <a:pt x="53362" y="199880"/>
                  </a:lnTo>
                  <a:lnTo>
                    <a:pt x="26072" y="234315"/>
                  </a:lnTo>
                  <a:lnTo>
                    <a:pt x="1505" y="270716"/>
                  </a:lnTo>
                  <a:lnTo>
                    <a:pt x="0" y="870738"/>
                  </a:lnTo>
                  <a:lnTo>
                    <a:pt x="1490" y="873362"/>
                  </a:lnTo>
                  <a:lnTo>
                    <a:pt x="26150" y="909899"/>
                  </a:lnTo>
                  <a:lnTo>
                    <a:pt x="53454" y="944336"/>
                  </a:lnTo>
                  <a:lnTo>
                    <a:pt x="83273" y="976551"/>
                  </a:lnTo>
                  <a:lnTo>
                    <a:pt x="115459" y="1006397"/>
                  </a:lnTo>
                  <a:lnTo>
                    <a:pt x="149865" y="1033725"/>
                  </a:lnTo>
                  <a:lnTo>
                    <a:pt x="186344" y="1058390"/>
                  </a:lnTo>
                  <a:lnTo>
                    <a:pt x="224749" y="1080243"/>
                  </a:lnTo>
                  <a:lnTo>
                    <a:pt x="264932" y="1099139"/>
                  </a:lnTo>
                  <a:lnTo>
                    <a:pt x="306748" y="1114928"/>
                  </a:lnTo>
                  <a:lnTo>
                    <a:pt x="350049" y="1127465"/>
                  </a:lnTo>
                  <a:lnTo>
                    <a:pt x="394690" y="1136602"/>
                  </a:lnTo>
                  <a:lnTo>
                    <a:pt x="440536" y="1142191"/>
                  </a:lnTo>
                  <a:lnTo>
                    <a:pt x="487351" y="1144086"/>
                  </a:lnTo>
                  <a:lnTo>
                    <a:pt x="534237" y="1142189"/>
                  </a:lnTo>
                  <a:lnTo>
                    <a:pt x="580065" y="1136597"/>
                  </a:lnTo>
                  <a:lnTo>
                    <a:pt x="624700" y="1127458"/>
                  </a:lnTo>
                  <a:lnTo>
                    <a:pt x="667998" y="1114919"/>
                  </a:lnTo>
                  <a:lnTo>
                    <a:pt x="709811" y="1099128"/>
                  </a:lnTo>
                  <a:lnTo>
                    <a:pt x="749992" y="1080230"/>
                  </a:lnTo>
                  <a:lnTo>
                    <a:pt x="788395" y="1058375"/>
                  </a:lnTo>
                  <a:lnTo>
                    <a:pt x="824871" y="1033708"/>
                  </a:lnTo>
                  <a:lnTo>
                    <a:pt x="859275" y="1006378"/>
                  </a:lnTo>
                  <a:lnTo>
                    <a:pt x="891458" y="976531"/>
                  </a:lnTo>
                  <a:lnTo>
                    <a:pt x="921274" y="944314"/>
                  </a:lnTo>
                  <a:lnTo>
                    <a:pt x="948576" y="909875"/>
                  </a:lnTo>
                  <a:lnTo>
                    <a:pt x="972819" y="873955"/>
                  </a:lnTo>
                  <a:lnTo>
                    <a:pt x="972819" y="812008"/>
                  </a:lnTo>
                  <a:lnTo>
                    <a:pt x="506761" y="812008"/>
                  </a:lnTo>
                  <a:lnTo>
                    <a:pt x="506761" y="704483"/>
                  </a:lnTo>
                  <a:lnTo>
                    <a:pt x="271438" y="704483"/>
                  </a:lnTo>
                  <a:lnTo>
                    <a:pt x="271438" y="635983"/>
                  </a:lnTo>
                  <a:lnTo>
                    <a:pt x="288832" y="616727"/>
                  </a:lnTo>
                  <a:lnTo>
                    <a:pt x="306038" y="596972"/>
                  </a:lnTo>
                  <a:lnTo>
                    <a:pt x="339888" y="555961"/>
                  </a:lnTo>
                  <a:lnTo>
                    <a:pt x="372368" y="513642"/>
                  </a:lnTo>
                  <a:lnTo>
                    <a:pt x="402845" y="470675"/>
                  </a:lnTo>
                  <a:lnTo>
                    <a:pt x="431267" y="427561"/>
                  </a:lnTo>
                  <a:lnTo>
                    <a:pt x="457572" y="384673"/>
                  </a:lnTo>
                  <a:lnTo>
                    <a:pt x="481373" y="342613"/>
                  </a:lnTo>
                  <a:lnTo>
                    <a:pt x="502262" y="301909"/>
                  </a:lnTo>
                  <a:lnTo>
                    <a:pt x="972819" y="301909"/>
                  </a:lnTo>
                  <a:lnTo>
                    <a:pt x="948679" y="234203"/>
                  </a:lnTo>
                  <a:lnTo>
                    <a:pt x="921386" y="199765"/>
                  </a:lnTo>
                  <a:lnTo>
                    <a:pt x="891702" y="167664"/>
                  </a:lnTo>
                  <a:lnTo>
                    <a:pt x="859545" y="137816"/>
                  </a:lnTo>
                  <a:lnTo>
                    <a:pt x="825169" y="110482"/>
                  </a:lnTo>
                  <a:lnTo>
                    <a:pt x="788719" y="85810"/>
                  </a:lnTo>
                  <a:lnTo>
                    <a:pt x="750344" y="63947"/>
                  </a:lnTo>
                  <a:lnTo>
                    <a:pt x="710189" y="45040"/>
                  </a:lnTo>
                  <a:lnTo>
                    <a:pt x="668403" y="29236"/>
                  </a:lnTo>
                  <a:lnTo>
                    <a:pt x="625131" y="16683"/>
                  </a:lnTo>
                  <a:lnTo>
                    <a:pt x="580522" y="7528"/>
                  </a:lnTo>
                  <a:lnTo>
                    <a:pt x="534721" y="1917"/>
                  </a:lnTo>
                  <a:lnTo>
                    <a:pt x="487877" y="0"/>
                  </a:lnTo>
                  <a:close/>
                </a:path>
                <a:path w="972820" h="1144270">
                  <a:moveTo>
                    <a:pt x="972819" y="301909"/>
                  </a:moveTo>
                  <a:lnTo>
                    <a:pt x="593192" y="301909"/>
                  </a:lnTo>
                  <a:lnTo>
                    <a:pt x="593192" y="631977"/>
                  </a:lnTo>
                  <a:lnTo>
                    <a:pt x="661657" y="631977"/>
                  </a:lnTo>
                  <a:lnTo>
                    <a:pt x="661657" y="704483"/>
                  </a:lnTo>
                  <a:lnTo>
                    <a:pt x="593192" y="704483"/>
                  </a:lnTo>
                  <a:lnTo>
                    <a:pt x="593192" y="812008"/>
                  </a:lnTo>
                  <a:lnTo>
                    <a:pt x="972819" y="812008"/>
                  </a:lnTo>
                  <a:lnTo>
                    <a:pt x="972819" y="301909"/>
                  </a:lnTo>
                  <a:close/>
                </a:path>
              </a:pathLst>
            </a:custGeom>
            <a:solidFill>
              <a:srgbClr val="C0D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43829" y="3440429"/>
              <a:ext cx="972819" cy="1460500"/>
            </a:xfrm>
            <a:custGeom>
              <a:avLst/>
              <a:gdLst/>
              <a:ahLst/>
              <a:cxnLst/>
              <a:rect l="l" t="t" r="r" b="b"/>
              <a:pathLst>
                <a:path w="972820" h="1460500">
                  <a:moveTo>
                    <a:pt x="0" y="1460500"/>
                  </a:moveTo>
                  <a:lnTo>
                    <a:pt x="972820" y="1460500"/>
                  </a:lnTo>
                  <a:lnTo>
                    <a:pt x="972820" y="0"/>
                  </a:lnTo>
                  <a:lnTo>
                    <a:pt x="0" y="0"/>
                  </a:lnTo>
                  <a:lnTo>
                    <a:pt x="0" y="146050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8172450" y="5063490"/>
            <a:ext cx="2057400" cy="457200"/>
          </a:xfrm>
          <a:prstGeom prst="rect">
            <a:avLst/>
          </a:prstGeom>
          <a:solidFill>
            <a:srgbClr val="4471C4"/>
          </a:solidFill>
          <a:ln w="12700">
            <a:solidFill>
              <a:srgbClr val="FFFFFF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algn="ctr">
              <a:lnSpc>
                <a:spcPts val="1340"/>
              </a:lnSpc>
              <a:spcBef>
                <a:spcPts val="345"/>
              </a:spcBef>
            </a:pP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Ampliaciones</a:t>
            </a:r>
            <a:r>
              <a:rPr sz="12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2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Reducciones</a:t>
            </a:r>
            <a:endParaRPr sz="1200">
              <a:latin typeface="Georgia"/>
              <a:cs typeface="Georgia"/>
            </a:endParaRPr>
          </a:p>
          <a:p>
            <a:pPr algn="ctr">
              <a:lnSpc>
                <a:spcPts val="1340"/>
              </a:lnSpc>
            </a:pP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líquidas</a:t>
            </a:r>
            <a:r>
              <a:rPr sz="12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al</a:t>
            </a:r>
            <a:r>
              <a:rPr sz="12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presupuesto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172450" y="5596890"/>
            <a:ext cx="2057400" cy="457200"/>
          </a:xfrm>
          <a:prstGeom prst="rect">
            <a:avLst/>
          </a:prstGeom>
          <a:solidFill>
            <a:srgbClr val="43BA8D"/>
          </a:solidFill>
          <a:ln w="12700">
            <a:solidFill>
              <a:srgbClr val="FFFFFF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960"/>
              </a:spcBef>
            </a:pP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Adecuaciones</a:t>
            </a:r>
            <a:r>
              <a:rPr sz="12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compensadas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72450" y="6130290"/>
            <a:ext cx="2057400" cy="457200"/>
          </a:xfrm>
          <a:prstGeom prst="rect">
            <a:avLst/>
          </a:prstGeom>
          <a:solidFill>
            <a:srgbClr val="6FAC46"/>
          </a:solidFill>
          <a:ln w="12700">
            <a:solidFill>
              <a:srgbClr val="FFFFFF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960"/>
              </a:spcBef>
            </a:pP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Movimientos</a:t>
            </a:r>
            <a:r>
              <a:rPr sz="12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2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calendarios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567294" y="5179059"/>
            <a:ext cx="570230" cy="686435"/>
          </a:xfrm>
          <a:custGeom>
            <a:avLst/>
            <a:gdLst/>
            <a:ahLst/>
            <a:cxnLst/>
            <a:rect l="l" t="t" r="r" b="b"/>
            <a:pathLst>
              <a:path w="570229" h="686435">
                <a:moveTo>
                  <a:pt x="493775" y="609866"/>
                </a:moveTo>
                <a:lnTo>
                  <a:pt x="493775" y="686066"/>
                </a:lnTo>
                <a:lnTo>
                  <a:pt x="550926" y="657491"/>
                </a:lnTo>
                <a:lnTo>
                  <a:pt x="506475" y="657491"/>
                </a:lnTo>
                <a:lnTo>
                  <a:pt x="506475" y="638441"/>
                </a:lnTo>
                <a:lnTo>
                  <a:pt x="550926" y="638441"/>
                </a:lnTo>
                <a:lnTo>
                  <a:pt x="493775" y="609866"/>
                </a:lnTo>
                <a:close/>
              </a:path>
              <a:path w="570229" h="686435">
                <a:moveTo>
                  <a:pt x="19050" y="0"/>
                </a:moveTo>
                <a:lnTo>
                  <a:pt x="0" y="0"/>
                </a:lnTo>
                <a:lnTo>
                  <a:pt x="0" y="657491"/>
                </a:lnTo>
                <a:lnTo>
                  <a:pt x="493775" y="657491"/>
                </a:lnTo>
                <a:lnTo>
                  <a:pt x="493775" y="647966"/>
                </a:lnTo>
                <a:lnTo>
                  <a:pt x="19050" y="647966"/>
                </a:lnTo>
                <a:lnTo>
                  <a:pt x="9525" y="638441"/>
                </a:lnTo>
                <a:lnTo>
                  <a:pt x="19050" y="638441"/>
                </a:lnTo>
                <a:lnTo>
                  <a:pt x="19050" y="0"/>
                </a:lnTo>
                <a:close/>
              </a:path>
              <a:path w="570229" h="686435">
                <a:moveTo>
                  <a:pt x="550926" y="638441"/>
                </a:moveTo>
                <a:lnTo>
                  <a:pt x="506475" y="638441"/>
                </a:lnTo>
                <a:lnTo>
                  <a:pt x="506475" y="657491"/>
                </a:lnTo>
                <a:lnTo>
                  <a:pt x="550926" y="657491"/>
                </a:lnTo>
                <a:lnTo>
                  <a:pt x="569976" y="647966"/>
                </a:lnTo>
                <a:lnTo>
                  <a:pt x="550926" y="638441"/>
                </a:lnTo>
                <a:close/>
              </a:path>
              <a:path w="570229" h="686435">
                <a:moveTo>
                  <a:pt x="19050" y="638441"/>
                </a:moveTo>
                <a:lnTo>
                  <a:pt x="9525" y="638441"/>
                </a:lnTo>
                <a:lnTo>
                  <a:pt x="19050" y="647966"/>
                </a:lnTo>
                <a:lnTo>
                  <a:pt x="19050" y="638441"/>
                </a:lnTo>
                <a:close/>
              </a:path>
              <a:path w="570229" h="686435">
                <a:moveTo>
                  <a:pt x="493775" y="638441"/>
                </a:moveTo>
                <a:lnTo>
                  <a:pt x="19050" y="638441"/>
                </a:lnTo>
                <a:lnTo>
                  <a:pt x="19050" y="647966"/>
                </a:lnTo>
                <a:lnTo>
                  <a:pt x="493775" y="647966"/>
                </a:lnTo>
                <a:lnTo>
                  <a:pt x="493775" y="638441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760470" y="4857750"/>
            <a:ext cx="1633220" cy="360680"/>
          </a:xfrm>
          <a:prstGeom prst="rect">
            <a:avLst/>
          </a:prstGeom>
          <a:solidFill>
            <a:srgbClr val="4471C4"/>
          </a:solidFill>
          <a:ln w="12700">
            <a:solidFill>
              <a:srgbClr val="FFFFFF"/>
            </a:solidFill>
          </a:ln>
        </p:spPr>
        <p:txBody>
          <a:bodyPr vert="horz" wrap="square" lIns="0" tIns="72390" rIns="0" bIns="0" rtlCol="0">
            <a:spAutoFit/>
          </a:bodyPr>
          <a:lstStyle/>
          <a:p>
            <a:pPr marL="24257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Plurianualidades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60470" y="5279390"/>
            <a:ext cx="1633220" cy="363220"/>
          </a:xfrm>
          <a:prstGeom prst="rect">
            <a:avLst/>
          </a:prstGeom>
          <a:solidFill>
            <a:srgbClr val="43BA8D"/>
          </a:solidFill>
          <a:ln w="12700">
            <a:solidFill>
              <a:srgbClr val="FFFFFF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516890">
              <a:lnSpc>
                <a:spcPct val="100000"/>
              </a:lnSpc>
              <a:spcBef>
                <a:spcPts val="585"/>
              </a:spcBef>
            </a:pP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ADEFAS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60470" y="5703570"/>
            <a:ext cx="1633220" cy="363220"/>
          </a:xfrm>
          <a:prstGeom prst="rect">
            <a:avLst/>
          </a:prstGeom>
          <a:solidFill>
            <a:srgbClr val="6FAC46"/>
          </a:solidFill>
          <a:ln w="12700">
            <a:solidFill>
              <a:srgbClr val="FFFFFF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242570">
              <a:lnSpc>
                <a:spcPct val="100000"/>
              </a:lnSpc>
              <a:spcBef>
                <a:spcPts val="580"/>
              </a:spcBef>
            </a:pP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Pasivo</a:t>
            </a:r>
            <a:r>
              <a:rPr sz="12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circulante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173095" y="4813300"/>
            <a:ext cx="570230" cy="686435"/>
          </a:xfrm>
          <a:custGeom>
            <a:avLst/>
            <a:gdLst/>
            <a:ahLst/>
            <a:cxnLst/>
            <a:rect l="l" t="t" r="r" b="b"/>
            <a:pathLst>
              <a:path w="570229" h="686435">
                <a:moveTo>
                  <a:pt x="493776" y="609854"/>
                </a:moveTo>
                <a:lnTo>
                  <a:pt x="493776" y="686054"/>
                </a:lnTo>
                <a:lnTo>
                  <a:pt x="550926" y="657479"/>
                </a:lnTo>
                <a:lnTo>
                  <a:pt x="506476" y="657479"/>
                </a:lnTo>
                <a:lnTo>
                  <a:pt x="506476" y="638429"/>
                </a:lnTo>
                <a:lnTo>
                  <a:pt x="550926" y="638429"/>
                </a:lnTo>
                <a:lnTo>
                  <a:pt x="493776" y="609854"/>
                </a:lnTo>
                <a:close/>
              </a:path>
              <a:path w="570229" h="686435">
                <a:moveTo>
                  <a:pt x="19050" y="0"/>
                </a:moveTo>
                <a:lnTo>
                  <a:pt x="0" y="0"/>
                </a:lnTo>
                <a:lnTo>
                  <a:pt x="0" y="657479"/>
                </a:lnTo>
                <a:lnTo>
                  <a:pt x="493776" y="657479"/>
                </a:lnTo>
                <a:lnTo>
                  <a:pt x="493776" y="647954"/>
                </a:lnTo>
                <a:lnTo>
                  <a:pt x="19050" y="647954"/>
                </a:lnTo>
                <a:lnTo>
                  <a:pt x="9525" y="638429"/>
                </a:lnTo>
                <a:lnTo>
                  <a:pt x="19050" y="638429"/>
                </a:lnTo>
                <a:lnTo>
                  <a:pt x="19050" y="0"/>
                </a:lnTo>
                <a:close/>
              </a:path>
              <a:path w="570229" h="686435">
                <a:moveTo>
                  <a:pt x="550926" y="638429"/>
                </a:moveTo>
                <a:lnTo>
                  <a:pt x="506476" y="638429"/>
                </a:lnTo>
                <a:lnTo>
                  <a:pt x="506476" y="657479"/>
                </a:lnTo>
                <a:lnTo>
                  <a:pt x="550926" y="657479"/>
                </a:lnTo>
                <a:lnTo>
                  <a:pt x="569976" y="647954"/>
                </a:lnTo>
                <a:lnTo>
                  <a:pt x="550926" y="638429"/>
                </a:lnTo>
                <a:close/>
              </a:path>
              <a:path w="570229" h="686435">
                <a:moveTo>
                  <a:pt x="19050" y="638429"/>
                </a:moveTo>
                <a:lnTo>
                  <a:pt x="9525" y="638429"/>
                </a:lnTo>
                <a:lnTo>
                  <a:pt x="19050" y="647954"/>
                </a:lnTo>
                <a:lnTo>
                  <a:pt x="19050" y="638429"/>
                </a:lnTo>
                <a:close/>
              </a:path>
              <a:path w="570229" h="686435">
                <a:moveTo>
                  <a:pt x="493776" y="638429"/>
                </a:moveTo>
                <a:lnTo>
                  <a:pt x="19050" y="638429"/>
                </a:lnTo>
                <a:lnTo>
                  <a:pt x="19050" y="647954"/>
                </a:lnTo>
                <a:lnTo>
                  <a:pt x="493776" y="647954"/>
                </a:lnTo>
                <a:lnTo>
                  <a:pt x="493776" y="638429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2340</Words>
  <Application>Microsoft Office PowerPoint</Application>
  <PresentationFormat>Panorámica</PresentationFormat>
  <Paragraphs>258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Georgia</vt:lpstr>
      <vt:lpstr>Times New Roman</vt:lpstr>
      <vt:lpstr>Arial</vt:lpstr>
      <vt:lpstr>Office Theme</vt:lpstr>
      <vt:lpstr>Presentación de PowerPoint</vt:lpstr>
      <vt:lpstr>Contenido</vt:lpstr>
      <vt:lpstr>Presupuesto y Responsabilidad Hacendaria Objetivo y Estructura de la LFPRH</vt:lpstr>
      <vt:lpstr>Presupuesto y Responsabilidad Hacendaria Objetivo y Estructura de la LFPRH</vt:lpstr>
      <vt:lpstr>Presupuesto y Responsabilidad Hacendaria Objetivo y Estructura de la LFPRH</vt:lpstr>
      <vt:lpstr>Presupuesto y Responsabilidad Hacendaria Objetivo y Estructura de la LFPRH</vt:lpstr>
      <vt:lpstr>Presupuesto y Responsabilidad Hacendaria Objetivo y Estructura de la LFPRH</vt:lpstr>
      <vt:lpstr>Presupuesto y Responsabilidad Hacendaria Objetivo y Estructura de la LFPRH</vt:lpstr>
      <vt:lpstr>Presupuesto y Responsabilidad Hacendaria Principios generales</vt:lpstr>
      <vt:lpstr>Presupuesto y Responsabilidad Hacendaria Principios generales</vt:lpstr>
      <vt:lpstr>Anexos</vt:lpstr>
      <vt:lpstr>Presupuesto y Responsabilidad Hacendaria Generalidades sobre la LFPRH</vt:lpstr>
      <vt:lpstr>Presupuesto y Responsabilidad Hacendaria Generalidades sobre la LFPRH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y Responsabilidad Hacendaria</dc:title>
  <dc:creator>gisela morales</dc:creator>
  <cp:lastModifiedBy>Carlos Araiza Rojas</cp:lastModifiedBy>
  <cp:revision>4</cp:revision>
  <dcterms:created xsi:type="dcterms:W3CDTF">2022-07-29T04:54:41Z</dcterms:created>
  <dcterms:modified xsi:type="dcterms:W3CDTF">2022-09-27T00:48:42Z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2022-04-30T00:00:00Z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2022-07-29T00:00:00Z</vt:filetime>
  </property>
</Properties>
</file>